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305" r:id="rId3"/>
    <p:sldId id="341" r:id="rId4"/>
    <p:sldId id="258" r:id="rId5"/>
    <p:sldId id="303" r:id="rId6"/>
    <p:sldId id="312" r:id="rId7"/>
    <p:sldId id="302" r:id="rId8"/>
    <p:sldId id="313" r:id="rId9"/>
    <p:sldId id="339" r:id="rId10"/>
    <p:sldId id="324" r:id="rId11"/>
    <p:sldId id="325" r:id="rId12"/>
    <p:sldId id="326" r:id="rId13"/>
    <p:sldId id="340" r:id="rId14"/>
    <p:sldId id="328" r:id="rId15"/>
    <p:sldId id="318" r:id="rId16"/>
    <p:sldId id="332" r:id="rId17"/>
    <p:sldId id="333" r:id="rId18"/>
    <p:sldId id="329" r:id="rId19"/>
    <p:sldId id="330" r:id="rId20"/>
    <p:sldId id="331" r:id="rId21"/>
    <p:sldId id="334" r:id="rId22"/>
    <p:sldId id="335" r:id="rId23"/>
    <p:sldId id="336" r:id="rId24"/>
    <p:sldId id="337" r:id="rId25"/>
    <p:sldId id="338" r:id="rId26"/>
    <p:sldId id="342" r:id="rId27"/>
    <p:sldId id="296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5E4"/>
    <a:srgbClr val="0099FF"/>
    <a:srgbClr val="FF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4660"/>
  </p:normalViewPr>
  <p:slideViewPr>
    <p:cSldViewPr>
      <p:cViewPr varScale="1">
        <p:scale>
          <a:sx n="97" d="100"/>
          <a:sy n="97" d="100"/>
        </p:scale>
        <p:origin x="4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6721-E984-4D13-92F7-A2AAC8824BC2}" type="datetimeFigureOut">
              <a:rPr lang="en-IE" smtClean="0"/>
              <a:pPr/>
              <a:t>09/09/2020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AD03-2D13-4D76-B8FD-EA51226963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9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368F-DA7B-452C-8BFE-92EB673B23EF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E0CD-F5C0-4DD5-BA13-0F8E02E60F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9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E0CD-F5C0-4DD5-BA13-0F8E02E60F2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23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5A137-71AA-4108-B503-DCF95592A708}" type="datetime1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1B880F-B648-4FDE-8483-B912EEA18B64}" type="datetime1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58188-93BC-4086-98F1-A0FF52F603C4}" type="datetime1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107DF-5CD4-4BED-A13B-598AD1C5FEC5}" type="datetime1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85E2D-4FEE-4838-A800-F406619E9C07}" type="datetime1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89FFBC-9326-474E-9F08-4A490A4898C0}" type="datetime1">
              <a:rPr lang="en-IE" smtClean="0"/>
              <a:t>09/09/2020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8C048-0D1E-4514-8DB7-50133B494D6F}" type="datetime1">
              <a:rPr lang="en-IE" smtClean="0"/>
              <a:t>09/09/2020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F97EA-4241-434D-92E0-A32C91743310}" type="datetime1">
              <a:rPr lang="en-IE" smtClean="0"/>
              <a:t>09/09/2020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3FA98B-5F2A-43C1-8FB0-D09804B6BC70}" type="datetime1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11A604-BFA8-4E75-9FCD-2C18D4C7CF3E}" type="datetime1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© Bodywhys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1CAB7-960C-447D-B15A-340D78CC71D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hyperlink" Target="https://youtu.be/JZhLo5WBrv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0EFHbruKEmw" TargetMode="External"/><Relationship Id="rId9" Type="http://schemas.openxmlformats.org/officeDocument/2006/relationships/hyperlink" Target="https://youtu.be/SkLKywr8R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hyperlink" Target="https://youtu.be/_6kRKM7C87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0EFHbruKEm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dywhys.ie/treatment-pathway/psychotherapy-counsell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dywhys.i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punout.ie/help/service/childline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://spunout.ie/help/service/drugs-alcohol-helpline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12" Type="http://schemas.openxmlformats.org/officeDocument/2006/relationships/hyperlink" Target="http://spunout.ie/help/service/aware" TargetMode="Externa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unout.ie/help/service/samaritans-dublin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png"/><Relationship Id="rId15" Type="http://schemas.openxmlformats.org/officeDocument/2006/relationships/hyperlink" Target="http://spunout.ie/help/service/positive-options.ie" TargetMode="External"/><Relationship Id="rId10" Type="http://schemas.openxmlformats.org/officeDocument/2006/relationships/hyperlink" Target="http://spunout.ie/help/service/belong-to.org" TargetMode="External"/><Relationship Id="rId19" Type="http://schemas.openxmlformats.org/officeDocument/2006/relationships/image" Target="../media/image34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hyperlink" Target="https://youtu.be/JZhLo5WBrv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0EFHbruKEm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1560" y="5229200"/>
            <a:ext cx="7992888" cy="313011"/>
            <a:chOff x="611560" y="6309320"/>
            <a:chExt cx="7992888" cy="313011"/>
          </a:xfrm>
        </p:grpSpPr>
        <p:sp>
          <p:nvSpPr>
            <p:cNvPr id="12" name="Footer Placeholder 2"/>
            <p:cNvSpPr txBox="1">
              <a:spLocks/>
            </p:cNvSpPr>
            <p:nvPr/>
          </p:nvSpPr>
          <p:spPr>
            <a:xfrm>
              <a:off x="611560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>
                  <a:solidFill>
                    <a:schemeClr val="tx1"/>
                  </a:solidFill>
                </a:rPr>
                <a:t>#MoreThanASelfie Programme © Bodywhys 2020</a:t>
              </a:r>
            </a:p>
          </p:txBody>
        </p:sp>
        <p:sp>
          <p:nvSpPr>
            <p:cNvPr id="13" name="Footer Placeholder 2"/>
            <p:cNvSpPr txBox="1">
              <a:spLocks/>
            </p:cNvSpPr>
            <p:nvPr/>
          </p:nvSpPr>
          <p:spPr>
            <a:xfrm>
              <a:off x="7236296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>
                  <a:solidFill>
                    <a:schemeClr val="tx1"/>
                  </a:solidFill>
                </a:rPr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658389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Anorexia</a:t>
            </a:r>
            <a:r>
              <a:rPr lang="en-IE" sz="3000" dirty="0"/>
              <a:t> can cause:</a:t>
            </a:r>
            <a:endParaRPr lang="en-IE" sz="3000" b="1" i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2915816" y="2492896"/>
            <a:ext cx="18722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Severe weight loss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Death through organ failure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Osteoporosis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Hormonal disruption and infertility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Feel very cold.  Growth of fine, downy hair on body to retain heat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4932040" y="2492896"/>
            <a:ext cx="18722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Unable to concentrate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Obsessive thoughts about food weight and exercise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Self hatred and very negative thoughts about self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Feeling lonely </a:t>
            </a:r>
            <a:br>
              <a:rPr lang="en-IE" sz="1600" dirty="0"/>
            </a:br>
            <a:r>
              <a:rPr lang="en-IE" sz="1600" dirty="0"/>
              <a:t>and isolated</a:t>
            </a:r>
          </a:p>
          <a:p>
            <a:pPr marL="0" indent="0">
              <a:spcBef>
                <a:spcPts val="1500"/>
              </a:spcBef>
              <a:buNone/>
            </a:pPr>
            <a:endParaRPr lang="en-IE" sz="1600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6876256" y="2492896"/>
            <a:ext cx="18722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Personality changes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The person </a:t>
            </a:r>
            <a:br>
              <a:rPr lang="en-IE" sz="1600" dirty="0"/>
            </a:br>
            <a:r>
              <a:rPr lang="en-IE" sz="1600" dirty="0"/>
              <a:t>spends more time on their own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IE" sz="1600" dirty="0"/>
              <a:t>Obsessive behaviours around food and exercise</a:t>
            </a:r>
          </a:p>
        </p:txBody>
      </p:sp>
    </p:spTree>
    <p:extLst>
      <p:ext uri="{BB962C8B-B14F-4D97-AF65-F5344CB8AC3E}">
        <p14:creationId xmlns:p14="http://schemas.microsoft.com/office/powerpoint/2010/main" val="1360641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Video 2: </a:t>
            </a:r>
            <a:r>
              <a:rPr lang="en-IE" sz="3000" i="1" dirty="0"/>
              <a:t>Understanding</a:t>
            </a:r>
            <a:r>
              <a:rPr lang="en-IE" sz="3000" b="1" dirty="0"/>
              <a:t> </a:t>
            </a:r>
            <a:r>
              <a:rPr lang="en-IE" sz="3000" b="1" i="1" dirty="0"/>
              <a:t>Bulimia</a:t>
            </a:r>
            <a:br>
              <a:rPr lang="en-IE" sz="3000" b="1" dirty="0"/>
            </a:br>
            <a:r>
              <a:rPr lang="en-IE" sz="2800" dirty="0"/>
              <a:t>Fiona Flynn, Youth Development Officer at Bodywhys</a:t>
            </a:r>
            <a:endParaRPr lang="en-IE" sz="2800" b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21" name="Content Placeholder 2"/>
          <p:cNvSpPr>
            <a:spLocks noGrp="1"/>
          </p:cNvSpPr>
          <p:nvPr/>
        </p:nvSpPr>
        <p:spPr>
          <a:xfrm>
            <a:off x="611560" y="1772816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2200" dirty="0"/>
              <a:t>Consider how </a:t>
            </a:r>
            <a:r>
              <a:rPr lang="en-IE" sz="2200" b="1" dirty="0"/>
              <a:t>Bulima</a:t>
            </a:r>
            <a:r>
              <a:rPr lang="en-IE" sz="2200" dirty="0"/>
              <a:t> could affect:</a:t>
            </a:r>
            <a:endParaRPr lang="en-IE" sz="2200" i="1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323528" y="580526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IE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2BED53-27AA-428A-A8DA-1C51563482B0}"/>
              </a:ext>
            </a:extLst>
          </p:cNvPr>
          <p:cNvGrpSpPr/>
          <p:nvPr/>
        </p:nvGrpSpPr>
        <p:grpSpPr>
          <a:xfrm>
            <a:off x="6577495" y="4200051"/>
            <a:ext cx="2304256" cy="2268252"/>
            <a:chOff x="467544" y="3743369"/>
            <a:chExt cx="2376264" cy="23762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14EEF5-D96C-4C8E-9DA0-D55CB3F3CD4E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9" name="Graphic 18" descr="Laptop">
                <a:hlinkClick r:id="rId4"/>
                <a:extLst>
                  <a:ext uri="{FF2B5EF4-FFF2-40B4-BE49-F238E27FC236}">
                    <a16:creationId xmlns:a16="http://schemas.microsoft.com/office/drawing/2014/main" id="{0BE6958A-37D4-499A-82AE-2C0A91C2A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drawing&#10;&#10;Description automatically generated">
                <a:hlinkClick r:id="rId7"/>
                <a:extLst>
                  <a:ext uri="{FF2B5EF4-FFF2-40B4-BE49-F238E27FC236}">
                    <a16:creationId xmlns:a16="http://schemas.microsoft.com/office/drawing/2014/main" id="{6C71A608-ACBF-43FA-B32D-02773A041C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9221" y="3625227"/>
                <a:ext cx="1224136" cy="78998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591AA3-17F4-48B5-A972-EE8C54F51DDE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8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rgbClr val="80B5E4"/>
                  </a:solidFill>
                  <a:hlinkClick r:id="rId9"/>
                </a:rPr>
                <a:t>Watch the video</a:t>
              </a:r>
              <a:endParaRPr lang="en-IE" dirty="0">
                <a:solidFill>
                  <a:srgbClr val="80B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7402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620688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Bulimia </a:t>
            </a:r>
            <a:r>
              <a:rPr lang="en-IE" sz="3000" dirty="0"/>
              <a:t>can cause:</a:t>
            </a:r>
            <a:endParaRPr lang="en-IE" sz="3000" b="1" i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2915816" y="2492896"/>
            <a:ext cx="194421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Weight changes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Disruption to potassium levels from vomiting can cause death through heart failure even when the person </a:t>
            </a:r>
            <a:br>
              <a:rPr lang="en-IE" sz="1400" dirty="0"/>
            </a:br>
            <a:r>
              <a:rPr lang="en-IE" sz="1400" dirty="0"/>
              <a:t>is a healthy weight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Hormonal disruption and infertility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Vomiting causes damage to teeth, sore throats, swollen glands, mouth ulcers and digestive problems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4932040" y="2492896"/>
            <a:ext cx="180020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Unable to concentrate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Obsessive thoughts about food, weight </a:t>
            </a:r>
            <a:br>
              <a:rPr lang="en-IE" sz="1400" dirty="0"/>
            </a:br>
            <a:r>
              <a:rPr lang="en-IE" sz="1400" dirty="0"/>
              <a:t>and exercise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Self hatred and very negative thoughts about self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Feeling lonely </a:t>
            </a:r>
            <a:br>
              <a:rPr lang="en-IE" sz="1400" dirty="0"/>
            </a:br>
            <a:r>
              <a:rPr lang="en-IE" sz="1400" dirty="0"/>
              <a:t>and isolated</a:t>
            </a:r>
          </a:p>
          <a:p>
            <a:pPr marL="0" indent="0">
              <a:spcBef>
                <a:spcPts val="1200"/>
              </a:spcBef>
              <a:buNone/>
            </a:pPr>
            <a:endParaRPr lang="en-IE" sz="1600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6876256" y="2492896"/>
            <a:ext cx="187220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Personality changes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Mood swings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The person spends more time on their own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Rushing to bathroom after meals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Excessive exercising</a:t>
            </a:r>
          </a:p>
        </p:txBody>
      </p:sp>
    </p:spTree>
    <p:extLst>
      <p:ext uri="{BB962C8B-B14F-4D97-AF65-F5344CB8AC3E}">
        <p14:creationId xmlns:p14="http://schemas.microsoft.com/office/powerpoint/2010/main" val="129186732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Video 3: </a:t>
            </a:r>
            <a:r>
              <a:rPr lang="en-IE" sz="3000" i="1" dirty="0"/>
              <a:t>Understanding</a:t>
            </a:r>
            <a:r>
              <a:rPr lang="en-IE" sz="3000" b="1" dirty="0"/>
              <a:t> </a:t>
            </a:r>
            <a:r>
              <a:rPr lang="en-IE" sz="3000" b="1" i="1" dirty="0"/>
              <a:t>Binge Eating Disorder</a:t>
            </a:r>
            <a:br>
              <a:rPr lang="en-IE" sz="3200" b="1" dirty="0"/>
            </a:br>
            <a:r>
              <a:rPr lang="en-IE" sz="2800" dirty="0"/>
              <a:t>Fiona Flynn, Youth Development Officer at Bodywhys</a:t>
            </a:r>
            <a:endParaRPr lang="en-IE" sz="2800" b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21" name="Content Placeholder 2"/>
          <p:cNvSpPr>
            <a:spLocks noGrp="1"/>
          </p:cNvSpPr>
          <p:nvPr/>
        </p:nvSpPr>
        <p:spPr>
          <a:xfrm>
            <a:off x="611560" y="1772816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2200" dirty="0"/>
              <a:t>Consider how </a:t>
            </a:r>
            <a:r>
              <a:rPr lang="en-IE" sz="2200" b="1" dirty="0"/>
              <a:t>Binge Eating Disorder </a:t>
            </a:r>
            <a:r>
              <a:rPr lang="en-IE" sz="2200" dirty="0"/>
              <a:t>could affect:</a:t>
            </a:r>
            <a:endParaRPr lang="en-IE" sz="2200" i="1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323528" y="580526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IE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244B25-37D3-464B-94B8-7309B0A56F1E}"/>
              </a:ext>
            </a:extLst>
          </p:cNvPr>
          <p:cNvGrpSpPr/>
          <p:nvPr/>
        </p:nvGrpSpPr>
        <p:grpSpPr>
          <a:xfrm>
            <a:off x="6660232" y="4239090"/>
            <a:ext cx="2304256" cy="2268252"/>
            <a:chOff x="467544" y="3743369"/>
            <a:chExt cx="2376264" cy="23762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85A1BB-FCA5-43CE-9FB1-59C432152422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24" name="Graphic 23" descr="Laptop">
                <a:hlinkClick r:id="rId4"/>
                <a:extLst>
                  <a:ext uri="{FF2B5EF4-FFF2-40B4-BE49-F238E27FC236}">
                    <a16:creationId xmlns:a16="http://schemas.microsoft.com/office/drawing/2014/main" id="{87FB687C-FD89-48C6-81CA-6243671D7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drawing&#10;&#10;Description automatically generated">
                <a:hlinkClick r:id="rId7"/>
                <a:extLst>
                  <a:ext uri="{FF2B5EF4-FFF2-40B4-BE49-F238E27FC236}">
                    <a16:creationId xmlns:a16="http://schemas.microsoft.com/office/drawing/2014/main" id="{F6E33B22-75B7-462D-B2C9-471551B352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9221" y="3625227"/>
                <a:ext cx="1224136" cy="78998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CAD09B-0142-4CD1-B494-E1FA7E0116AD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8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rgbClr val="80B5E4"/>
                  </a:solidFill>
                  <a:hlinkClick r:id="rId7"/>
                </a:rPr>
                <a:t>Watch the video</a:t>
              </a:r>
              <a:endParaRPr lang="en-IE" dirty="0">
                <a:solidFill>
                  <a:srgbClr val="80B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086993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Binge Eating Disorder </a:t>
            </a:r>
            <a:r>
              <a:rPr lang="en-IE" sz="3000" dirty="0"/>
              <a:t>can cause:</a:t>
            </a:r>
            <a:endParaRPr lang="en-IE" sz="3000" b="1" i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2915816" y="2492896"/>
            <a:ext cx="194421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Weight gain which </a:t>
            </a:r>
            <a:br>
              <a:rPr lang="en-IE" sz="1400" dirty="0"/>
            </a:br>
            <a:r>
              <a:rPr lang="en-IE" sz="1400" dirty="0"/>
              <a:t>may lead to a person becoming overweight </a:t>
            </a:r>
            <a:br>
              <a:rPr lang="en-IE" sz="1400" dirty="0"/>
            </a:br>
            <a:r>
              <a:rPr lang="en-IE" sz="1400" dirty="0"/>
              <a:t>or obese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Heart disease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High cholesterol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Diabetes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Hormonal disruption and infertility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Death through </a:t>
            </a:r>
            <a:br>
              <a:rPr lang="en-IE" sz="1400" dirty="0"/>
            </a:br>
            <a:r>
              <a:rPr lang="en-IE" sz="1400" dirty="0"/>
              <a:t>organ failure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4860032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Self hatred and very negative thoughts about self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Shame over secret bingeing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Depression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Unable to concentrate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Feels very uncomfortable eating </a:t>
            </a:r>
            <a:br>
              <a:rPr lang="en-IE" sz="1400" dirty="0"/>
            </a:br>
            <a:r>
              <a:rPr lang="en-IE" sz="1400" dirty="0"/>
              <a:t>in front of other people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Feeling lonely and isolated</a:t>
            </a:r>
            <a:endParaRPr lang="en-IE" sz="1600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6876256" y="2492896"/>
            <a:ext cx="172819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The person spends more time on </a:t>
            </a:r>
            <a:br>
              <a:rPr lang="en-IE" sz="1400" dirty="0"/>
            </a:br>
            <a:r>
              <a:rPr lang="en-IE" sz="1400" dirty="0"/>
              <a:t>their own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Bingeing and eating </a:t>
            </a:r>
            <a:br>
              <a:rPr lang="en-IE" sz="1400" dirty="0"/>
            </a:br>
            <a:r>
              <a:rPr lang="en-IE" sz="1400" dirty="0"/>
              <a:t>in secret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1400" dirty="0"/>
              <a:t>Eat only small amounts in the company of </a:t>
            </a:r>
            <a:br>
              <a:rPr lang="en-IE" sz="1400" dirty="0"/>
            </a:br>
            <a:r>
              <a:rPr lang="en-IE" sz="1400" dirty="0"/>
              <a:t>other people </a:t>
            </a:r>
          </a:p>
        </p:txBody>
      </p:sp>
    </p:spTree>
    <p:extLst>
      <p:ext uri="{BB962C8B-B14F-4D97-AF65-F5344CB8AC3E}">
        <p14:creationId xmlns:p14="http://schemas.microsoft.com/office/powerpoint/2010/main" val="659764393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Video 4: </a:t>
            </a:r>
            <a:r>
              <a:rPr lang="en-IE" sz="3000" i="1" dirty="0"/>
              <a:t>How do people develop eating disorders?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70015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1979712" y="2564904"/>
            <a:ext cx="237626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IE" sz="2600" b="1" dirty="0"/>
              <a:t>RECOVERY</a:t>
            </a:r>
            <a:endParaRPr lang="en-IE" sz="2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IE" sz="2600" dirty="0"/>
              <a:t>THE EARLIER YOU GET HELP THE BETTER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2200" dirty="0"/>
              <a:t>An Eating Disorder affects your thinking and takes over every aspect of your life – making you doubt yourself and really holding you back from enjoying life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74820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381642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200" i="1" dirty="0"/>
              <a:t>A person can live a happy life and be happy with their body image after an eating disorder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Full Recovery is Possible 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0183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4391" y="620688"/>
            <a:ext cx="8539609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Summary Eating Disorders</a:t>
            </a:r>
            <a:endParaRPr lang="en-IE" sz="3000" i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539552" y="3789041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b="1" dirty="0"/>
              <a:t>People with Anorexia: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Eat as little as possible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Lose a lot of weight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Fear of putting on weight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Cannot see their body clearly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Excessive exercise</a:t>
            </a:r>
          </a:p>
          <a:p>
            <a:pPr marL="0" indent="0">
              <a:spcBef>
                <a:spcPts val="0"/>
              </a:spcBef>
              <a:buNone/>
            </a:pPr>
            <a:endParaRPr lang="en-IE" sz="1400" dirty="0"/>
          </a:p>
        </p:txBody>
      </p:sp>
      <p:sp>
        <p:nvSpPr>
          <p:cNvPr id="19" name="Content Placeholder 2"/>
          <p:cNvSpPr>
            <a:spLocks noGrp="1"/>
          </p:cNvSpPr>
          <p:nvPr/>
        </p:nvSpPr>
        <p:spPr>
          <a:xfrm>
            <a:off x="3347864" y="3789040"/>
            <a:ext cx="2160240" cy="197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b="1" dirty="0"/>
              <a:t>People with Bulima: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Binge eat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Make themselves sick 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Over exercise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Binge and then starve</a:t>
            </a:r>
          </a:p>
        </p:txBody>
      </p:sp>
      <p:sp>
        <p:nvSpPr>
          <p:cNvPr id="21" name="Content Placeholder 2"/>
          <p:cNvSpPr>
            <a:spLocks noGrp="1"/>
          </p:cNvSpPr>
          <p:nvPr/>
        </p:nvSpPr>
        <p:spPr>
          <a:xfrm>
            <a:off x="5940152" y="3789040"/>
            <a:ext cx="2843808" cy="197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IE" sz="1400" b="1" dirty="0"/>
              <a:t>People with B.E.D: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Feel their eating is ‘out-of-control’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Eat so quickly during a binge they </a:t>
            </a:r>
            <a:br>
              <a:rPr lang="en-IE" sz="1400" dirty="0"/>
            </a:br>
            <a:r>
              <a:rPr lang="en-IE" sz="1400" dirty="0"/>
              <a:t>    do not taste or enjoy food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Binge on large amounts of food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Eat until uncomfortably full</a:t>
            </a:r>
          </a:p>
          <a:p>
            <a:pPr marL="0" indent="-144000">
              <a:spcBef>
                <a:spcPts val="0"/>
              </a:spcBef>
            </a:pPr>
            <a:r>
              <a:rPr lang="en-IE" sz="1400" dirty="0"/>
              <a:t>Hide eating habits</a:t>
            </a:r>
          </a:p>
          <a:p>
            <a:pPr marL="0" indent="-144000">
              <a:spcBef>
                <a:spcPts val="0"/>
              </a:spcBef>
            </a:pPr>
            <a:endParaRPr lang="en-IE" sz="1400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539552" y="5589240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400" b="1" i="1" dirty="0"/>
              <a:t>If you are concerned that thoughts about food, weight or exercise are taking over your thinking </a:t>
            </a:r>
            <a:br>
              <a:rPr lang="en-US" sz="1400" b="1" i="1" dirty="0"/>
            </a:br>
            <a:r>
              <a:rPr lang="en-US" sz="1400" b="1" i="1" dirty="0"/>
              <a:t>or causing difficulty in your life, do not delay - seek help as soon as possible.</a:t>
            </a:r>
            <a:endParaRPr lang="en-IE" sz="1400" b="1" i="1" dirty="0"/>
          </a:p>
        </p:txBody>
      </p:sp>
    </p:spTree>
    <p:extLst>
      <p:ext uri="{BB962C8B-B14F-4D97-AF65-F5344CB8AC3E}">
        <p14:creationId xmlns:p14="http://schemas.microsoft.com/office/powerpoint/2010/main" val="203878563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52927" cy="864096"/>
          </a:xfrm>
        </p:spPr>
        <p:txBody>
          <a:bodyPr>
            <a:noAutofit/>
          </a:bodyPr>
          <a:lstStyle/>
          <a:p>
            <a:pPr algn="l"/>
            <a:r>
              <a:rPr lang="en-IE" sz="2600" dirty="0"/>
              <a:t>Other related disorders we might hear about in the media</a:t>
            </a:r>
            <a:endParaRPr lang="en-IE" sz="2600" i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2" name="Content Placeholder 2"/>
          <p:cNvSpPr>
            <a:spLocks noGrp="1"/>
          </p:cNvSpPr>
          <p:nvPr/>
        </p:nvSpPr>
        <p:spPr>
          <a:xfrm>
            <a:off x="323528" y="5877272"/>
            <a:ext cx="8064896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1800" i="1" dirty="0"/>
              <a:t>For more information see: http://www.bodywhys.ie/aboutED/general-information/ </a:t>
            </a:r>
          </a:p>
        </p:txBody>
      </p:sp>
    </p:spTree>
    <p:extLst>
      <p:ext uri="{BB962C8B-B14F-4D97-AF65-F5344CB8AC3E}">
        <p14:creationId xmlns:p14="http://schemas.microsoft.com/office/powerpoint/2010/main" val="28449548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4000"/>
            <a:ext cx="8064896" cy="892696"/>
          </a:xfrm>
        </p:spPr>
        <p:txBody>
          <a:bodyPr/>
          <a:lstStyle/>
          <a:p>
            <a:pPr>
              <a:buNone/>
            </a:pPr>
            <a:r>
              <a:rPr lang="en-IE" sz="3000" dirty="0"/>
              <a:t>Body Image &amp; Mental Health</a:t>
            </a:r>
          </a:p>
          <a:p>
            <a:pPr algn="ctr">
              <a:buNone/>
            </a:pPr>
            <a:endParaRPr lang="en-IE" sz="4400" dirty="0"/>
          </a:p>
          <a:p>
            <a:pPr algn="ctr">
              <a:buNone/>
            </a:pPr>
            <a:endParaRPr lang="en-IE" sz="4400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  <p:extLst>
      <p:ext uri="{BB962C8B-B14F-4D97-AF65-F5344CB8AC3E}">
        <p14:creationId xmlns:p14="http://schemas.microsoft.com/office/powerpoint/2010/main" val="156587295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/>
              <a:t>Eating </a:t>
            </a:r>
            <a:r>
              <a:rPr lang="en-US" baseline="30000" dirty="0"/>
              <a:t>disorders occur as a result of a complex combination of </a:t>
            </a:r>
            <a:br>
              <a:rPr lang="en-US" baseline="30000" dirty="0"/>
            </a:br>
            <a:r>
              <a:rPr lang="en-US" baseline="30000" dirty="0"/>
              <a:t>factors including life experiences, biology, psychology with some common risk factors </a:t>
            </a:r>
            <a:r>
              <a:rPr lang="en-US" baseline="30000"/>
              <a:t>listed below</a:t>
            </a:r>
            <a:r>
              <a:rPr lang="en-US" baseline="30000" dirty="0"/>
              <a:t>.</a:t>
            </a:r>
          </a:p>
          <a:p>
            <a:r>
              <a:rPr lang="en-IE" sz="2200" dirty="0"/>
              <a:t>Negative body image</a:t>
            </a:r>
          </a:p>
          <a:p>
            <a:r>
              <a:rPr lang="en-IE" sz="2200" dirty="0"/>
              <a:t>Low self esteem</a:t>
            </a:r>
          </a:p>
          <a:p>
            <a:r>
              <a:rPr lang="en-IE" sz="2200" dirty="0"/>
              <a:t>Bullying</a:t>
            </a:r>
          </a:p>
          <a:p>
            <a:r>
              <a:rPr lang="en-IE" sz="2200" dirty="0"/>
              <a:t>Dieting</a:t>
            </a:r>
          </a:p>
          <a:p>
            <a:r>
              <a:rPr lang="en-IE" sz="2200" dirty="0"/>
              <a:t>Training/exercising obsessively</a:t>
            </a:r>
          </a:p>
          <a:p>
            <a:r>
              <a:rPr lang="en-IE" sz="2200" dirty="0"/>
              <a:t>Following media beauty ideals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What causes an Eating Disorder?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3491880" y="2607719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2163926405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302433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Different types of treatment work for different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How people recover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19296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381642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Check that your counsellor is qualified and accredited. </a:t>
            </a:r>
          </a:p>
          <a:p>
            <a:pPr>
              <a:spcBef>
                <a:spcPts val="1632"/>
              </a:spcBef>
            </a:pPr>
            <a:r>
              <a:rPr lang="en-IE" sz="1800" dirty="0"/>
              <a:t>See the Bodywhys directory of services list on </a:t>
            </a:r>
            <a:r>
              <a:rPr lang="en-IE" sz="1800" b="1" i="1" dirty="0"/>
              <a:t>www.bodywhys.ie</a:t>
            </a:r>
          </a:p>
          <a:p>
            <a:pPr>
              <a:spcBef>
                <a:spcPts val="1632"/>
              </a:spcBef>
            </a:pPr>
            <a:r>
              <a:rPr lang="en-IE" sz="1800" dirty="0"/>
              <a:t>Choose a counsellor that you feel comfortable talking to. Not every counsellor will suit every person.</a:t>
            </a:r>
          </a:p>
          <a:p>
            <a:pPr>
              <a:spcBef>
                <a:spcPts val="1632"/>
              </a:spcBef>
            </a:pPr>
            <a:r>
              <a:rPr lang="en-IE" sz="1800" dirty="0"/>
              <a:t>Don’t be discouraged if your counsellor doesn’t suit –  be prepared to meet a few before settling on someone you feel comfortable with.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Choosing a Counsellor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2" name="Content Placeholder 2"/>
          <p:cNvSpPr>
            <a:spLocks noGrp="1"/>
          </p:cNvSpPr>
          <p:nvPr/>
        </p:nvSpPr>
        <p:spPr>
          <a:xfrm>
            <a:off x="4427984" y="4437112"/>
            <a:ext cx="439248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i="1" dirty="0"/>
              <a:t>For more information see: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i="1" dirty="0">
                <a:hlinkClick r:id="rId4"/>
              </a:rPr>
              <a:t>https://www.bodywhys.ie/treatment-pathway/psychotherapy-counselling</a:t>
            </a:r>
            <a:endParaRPr lang="en-US" sz="1800" i="1" dirty="0"/>
          </a:p>
          <a:p>
            <a:pPr marL="0" indent="0" algn="r">
              <a:spcBef>
                <a:spcPts val="0"/>
              </a:spcBef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5290813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What can you do if you’re worried about a friend?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110741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en-IE" sz="2200" dirty="0"/>
              <a:t>Get some information about eating disorders on </a:t>
            </a:r>
            <a:r>
              <a:rPr lang="en-IE" sz="2200" dirty="0">
                <a:hlinkClick r:id="rId4"/>
              </a:rPr>
              <a:t>www.bodywhys.ie</a:t>
            </a:r>
            <a:endParaRPr lang="en-IE" sz="2200" dirty="0"/>
          </a:p>
          <a:p>
            <a:pPr>
              <a:spcBef>
                <a:spcPts val="1500"/>
              </a:spcBef>
            </a:pPr>
            <a:r>
              <a:rPr lang="en-IE" sz="2200" dirty="0"/>
              <a:t>Talk to them someplace quiet where you won’t be disturbed.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Approach them gently. Listen to them. Let them know you care.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Tell them why you are concerned and what you have noticed.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Let them know they can get better and you want to help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00000"/>
                </a:solidFill>
              </a:rPr>
              <a:t>What to do if worried about a friend?</a:t>
            </a:r>
            <a:endParaRPr lang="en-IE" sz="3000" dirty="0">
              <a:solidFill>
                <a:srgbClr val="000000"/>
              </a:solidFill>
            </a:endParaRP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3491880" y="2607719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3060322016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1916832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en-IE" sz="2200" dirty="0"/>
              <a:t>Don’t be surprised if they say they are fine and deny a problem.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Encourage them to seek help  and ell someone who can help.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Although your friend may initially be angry with you if you tell an adult, it may be the first step in getting them the support and help they need.</a:t>
            </a:r>
          </a:p>
          <a:p>
            <a:pPr>
              <a:spcBef>
                <a:spcPts val="1500"/>
              </a:spcBef>
            </a:pPr>
            <a:r>
              <a:rPr lang="en-IE" sz="2200" dirty="0"/>
              <a:t>Don't change your own eating habits or routines.</a:t>
            </a:r>
          </a:p>
          <a:p>
            <a:pPr>
              <a:spcBef>
                <a:spcPts val="1500"/>
              </a:spcBef>
            </a:pPr>
            <a:r>
              <a:rPr lang="en-IE" sz="2200" b="1" dirty="0"/>
              <a:t>REMEMBER TO GET SOME SUPPORT FOR YOURSELF TOO.  </a:t>
            </a:r>
            <a:r>
              <a:rPr lang="en-IE" sz="2200" dirty="0"/>
              <a:t>Supporting a friend who has an eating disorder can also be very stressful for you.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00000"/>
                </a:solidFill>
              </a:rPr>
              <a:t>What to do if worried about a friend?</a:t>
            </a:r>
            <a:endParaRPr lang="en-IE" sz="3000" dirty="0">
              <a:solidFill>
                <a:srgbClr val="000000"/>
              </a:solidFill>
            </a:endParaRP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/>
        </p:nvSpPr>
        <p:spPr>
          <a:xfrm>
            <a:off x="3491880" y="2607719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4285211576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2200" b="1" dirty="0"/>
              <a:t>Supports for tough times: </a:t>
            </a:r>
            <a:r>
              <a:rPr lang="en-IE" sz="2200" dirty="0"/>
              <a:t>Remember no matter what your concern,</a:t>
            </a:r>
            <a:br>
              <a:rPr lang="en-IE" sz="2200" dirty="0"/>
            </a:br>
            <a:r>
              <a:rPr lang="en-IE" sz="2200" dirty="0"/>
              <a:t>there is always someone who can help </a:t>
            </a:r>
            <a:r>
              <a:rPr lang="en-IE" sz="2200" dirty="0">
                <a:sym typeface="Wingdings" panose="05000000000000000000" pitchFamily="2" charset="2"/>
              </a:rPr>
              <a:t></a:t>
            </a:r>
            <a:endParaRPr lang="en-IE" sz="2200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pic>
        <p:nvPicPr>
          <p:cNvPr id="18" name="Content Placeholder 3" descr="bodywhys image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8981" y="1988840"/>
            <a:ext cx="2382819" cy="821345"/>
          </a:xfrm>
          <a:prstGeom prst="rect">
            <a:avLst/>
          </a:prstGeom>
        </p:spPr>
      </p:pic>
      <p:pic>
        <p:nvPicPr>
          <p:cNvPr id="19" name="Picture 18" descr="spunout_logo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5936" y="3461135"/>
            <a:ext cx="2952328" cy="615937"/>
          </a:xfrm>
          <a:prstGeom prst="rect">
            <a:avLst/>
          </a:prstGeom>
        </p:spPr>
      </p:pic>
      <p:pic>
        <p:nvPicPr>
          <p:cNvPr id="20" name="Picture 19" descr="http://spunout.ie/images/services/Samaritans-Logo-Small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21088"/>
            <a:ext cx="2559496" cy="5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spunout.ie/images/services/ChildLine_mini.pn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988840"/>
            <a:ext cx="1404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spunout.ie/images/services/belong_to_pink_logo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988840"/>
            <a:ext cx="1280160" cy="112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spunout.ie/images/services/Aware.pn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2552" y="5157192"/>
            <a:ext cx="2327240" cy="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ReachOut.com_logo_2013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2320" y="5013176"/>
            <a:ext cx="1351566" cy="803016"/>
          </a:xfrm>
          <a:prstGeom prst="rect">
            <a:avLst/>
          </a:prstGeom>
        </p:spPr>
      </p:pic>
      <p:pic>
        <p:nvPicPr>
          <p:cNvPr id="25" name="Picture 24" descr="http://spunout.ie/images/services/PosOptions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573" y="3288779"/>
            <a:ext cx="2962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jigsaw-national-logo-web.pn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20072" y="1988840"/>
            <a:ext cx="1740853" cy="720080"/>
          </a:xfrm>
          <a:prstGeom prst="rect">
            <a:avLst/>
          </a:prstGeom>
        </p:spPr>
      </p:pic>
      <p:pic>
        <p:nvPicPr>
          <p:cNvPr id="27" name="Picture 26" descr="http://spunout.ie/images/services/DrugHelpline.jpg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4725144"/>
            <a:ext cx="1638300" cy="10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84960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96944" cy="1143000"/>
          </a:xfrm>
        </p:spPr>
        <p:txBody>
          <a:bodyPr/>
          <a:lstStyle/>
          <a:p>
            <a:r>
              <a:rPr lang="en-US" sz="4000" dirty="0"/>
              <a:t>Visit </a:t>
            </a:r>
            <a:r>
              <a:rPr lang="en-US" sz="4000" b="1" dirty="0" err="1"/>
              <a:t>www.bodywhys.ie</a:t>
            </a:r>
            <a:r>
              <a:rPr lang="en-US" sz="4000" b="1" dirty="0"/>
              <a:t> </a:t>
            </a:r>
            <a:r>
              <a:rPr lang="en-US" sz="4000" dirty="0"/>
              <a:t>for</a:t>
            </a:r>
            <a:br>
              <a:rPr lang="en-US" sz="4000" dirty="0"/>
            </a:br>
            <a:r>
              <a:rPr lang="en-US" sz="4000" dirty="0"/>
              <a:t>more information &amp; resources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1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2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12126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4000"/>
            <a:ext cx="8064896" cy="892696"/>
          </a:xfrm>
        </p:spPr>
        <p:txBody>
          <a:bodyPr/>
          <a:lstStyle/>
          <a:p>
            <a:pPr>
              <a:buNone/>
            </a:pPr>
            <a:r>
              <a:rPr lang="en-IE" sz="3000" dirty="0"/>
              <a:t>Body Image &amp; Young People</a:t>
            </a:r>
          </a:p>
          <a:p>
            <a:pPr algn="ctr">
              <a:buNone/>
            </a:pPr>
            <a:endParaRPr lang="en-IE" sz="4400" dirty="0"/>
          </a:p>
          <a:p>
            <a:pPr algn="ctr">
              <a:buNone/>
            </a:pPr>
            <a:endParaRPr lang="en-IE" sz="4400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</p:spTree>
    <p:extLst>
      <p:ext uri="{BB962C8B-B14F-4D97-AF65-F5344CB8AC3E}">
        <p14:creationId xmlns:p14="http://schemas.microsoft.com/office/powerpoint/2010/main" val="23365514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2"/>
          <p:cNvSpPr txBox="1">
            <a:spLocks/>
          </p:cNvSpPr>
          <p:nvPr/>
        </p:nvSpPr>
        <p:spPr>
          <a:xfrm>
            <a:off x="323528" y="6309321"/>
            <a:ext cx="352839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/>
              <a:t>#MoreThanASelfie Programme © Bodywhys 2020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7452320" y="6309320"/>
            <a:ext cx="136815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dirty="0"/>
              <a:t>www.bodywhys.ie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892696"/>
          </a:xfrm>
        </p:spPr>
        <p:txBody>
          <a:bodyPr/>
          <a:lstStyle/>
          <a:p>
            <a:pPr>
              <a:buNone/>
            </a:pPr>
            <a:r>
              <a:rPr lang="en-IE" sz="3000" b="1" dirty="0"/>
              <a:t>Focus: </a:t>
            </a:r>
            <a:r>
              <a:rPr lang="en-IE" sz="3000" i="1" dirty="0"/>
              <a:t>Understanding Eating Disorders</a:t>
            </a:r>
            <a:endParaRPr lang="en-IE" sz="4400" dirty="0"/>
          </a:p>
          <a:p>
            <a:pPr algn="ctr">
              <a:buNone/>
            </a:pPr>
            <a:endParaRPr lang="en-IE" sz="4400" dirty="0"/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/>
        </p:nvSpPr>
        <p:spPr>
          <a:xfrm>
            <a:off x="611560" y="1916832"/>
            <a:ext cx="374441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2200" dirty="0"/>
              <a:t>According to UK figures from the NHS: </a:t>
            </a:r>
          </a:p>
          <a:p>
            <a:pPr marL="0" indent="0">
              <a:spcBef>
                <a:spcPts val="0"/>
              </a:spcBef>
              <a:buNone/>
            </a:pPr>
            <a:endParaRPr lang="en-IE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en-IE" sz="2200" b="1" i="1" dirty="0"/>
              <a:t>The number of adult men being admitted to hospital with an eating disorder has risen by 70% over the past </a:t>
            </a:r>
            <a:br>
              <a:rPr lang="en-IE" sz="2200" b="1" i="1" dirty="0"/>
            </a:br>
            <a:r>
              <a:rPr lang="en-IE" sz="2200" b="1" i="1" dirty="0"/>
              <a:t>six years (from 2010 – 2016).</a:t>
            </a:r>
          </a:p>
          <a:p>
            <a:pPr marL="0" indent="0">
              <a:spcBef>
                <a:spcPts val="0"/>
              </a:spcBef>
              <a:buNone/>
            </a:pPr>
            <a:endParaRPr lang="en-IE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en-IE" sz="2200" i="1" dirty="0"/>
              <a:t> 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1600" i="1" dirty="0"/>
              <a:t>Source:  The Guardian, 31st July 2017</a:t>
            </a:r>
          </a:p>
          <a:p>
            <a:pPr marL="0" indent="0">
              <a:spcBef>
                <a:spcPts val="0"/>
              </a:spcBef>
              <a:buNone/>
            </a:pPr>
            <a:endParaRPr lang="en-IE" sz="2200" i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Eating Disorders Affect Males &amp; Females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19342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/>
        </p:nvSpPr>
        <p:spPr>
          <a:xfrm>
            <a:off x="971600" y="2132856"/>
            <a:ext cx="3600400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IE" sz="1800" i="1" dirty="0"/>
              <a:t>“They didn’t seem to expect it from </a:t>
            </a:r>
            <a:br>
              <a:rPr lang="en-IE" sz="1800" i="1" dirty="0"/>
            </a:br>
            <a:r>
              <a:rPr lang="en-IE" sz="1800" i="1" dirty="0"/>
              <a:t>a guy, but they expect it from a female, which to me is crazy. We’re all human. People are often afraid to admit difficulties, but I don’t believe that there should be a struggle with anything that’s the truth.”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Zayn Malik </a:t>
            </a:r>
            <a:r>
              <a:rPr lang="en-IE" sz="3000" dirty="0"/>
              <a:t>opens up about his eating </a:t>
            </a:r>
            <a:br>
              <a:rPr lang="en-IE" sz="3000" dirty="0"/>
            </a:br>
            <a:r>
              <a:rPr lang="en-IE" sz="3000" dirty="0"/>
              <a:t>disorder in his autobiography </a:t>
            </a:r>
            <a:r>
              <a:rPr lang="en-IE" sz="3000" b="1" i="1" dirty="0"/>
              <a:t>‘Zayn’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560" y="498530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Up to 25% of people with Anorexia or Bulimia are male</a:t>
            </a:r>
          </a:p>
          <a:p>
            <a:r>
              <a:rPr lang="en-US" sz="2200" dirty="0"/>
              <a:t>Binge eating disorder affects males and females equally (50/50)</a:t>
            </a:r>
          </a:p>
          <a:p>
            <a:r>
              <a:rPr lang="en-US" sz="2200" dirty="0"/>
              <a:t>Binge eating disorder is the most common type of eating disorder</a:t>
            </a:r>
          </a:p>
        </p:txBody>
      </p:sp>
    </p:spTree>
    <p:extLst>
      <p:ext uri="{BB962C8B-B14F-4D97-AF65-F5344CB8AC3E}">
        <p14:creationId xmlns:p14="http://schemas.microsoft.com/office/powerpoint/2010/main" val="233507502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question ma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424351"/>
            <a:ext cx="4005379" cy="243364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/>
        </p:nvSpPr>
        <p:spPr>
          <a:xfrm>
            <a:off x="611560" y="2348880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2800" i="1" dirty="0"/>
              <a:t>Can you name the </a:t>
            </a:r>
            <a:r>
              <a:rPr lang="en-IE" sz="2800" b="1" i="1" dirty="0"/>
              <a:t>different types </a:t>
            </a:r>
            <a:r>
              <a:rPr lang="en-IE" sz="2800" i="1" dirty="0"/>
              <a:t>of eating disorders?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84000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Eating Disorders </a:t>
            </a:r>
            <a:r>
              <a:rPr lang="en-IE" sz="3000" dirty="0"/>
              <a:t>– What do you know?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17" name="Content Placeholder 2"/>
          <p:cNvSpPr>
            <a:spLocks noGrp="1"/>
          </p:cNvSpPr>
          <p:nvPr/>
        </p:nvSpPr>
        <p:spPr>
          <a:xfrm>
            <a:off x="611560" y="3645024"/>
            <a:ext cx="32403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1600" i="1" dirty="0"/>
              <a:t>(Clue: there are 3 main types)</a:t>
            </a:r>
          </a:p>
        </p:txBody>
      </p:sp>
    </p:spTree>
    <p:extLst>
      <p:ext uri="{BB962C8B-B14F-4D97-AF65-F5344CB8AC3E}">
        <p14:creationId xmlns:p14="http://schemas.microsoft.com/office/powerpoint/2010/main" val="2890927880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dirty="0"/>
              <a:t>What do you know about each of these </a:t>
            </a:r>
            <a:br>
              <a:rPr lang="en-IE" sz="3000" dirty="0"/>
            </a:br>
            <a:r>
              <a:rPr lang="en-IE" sz="3000" dirty="0"/>
              <a:t>eating disorders?</a:t>
            </a:r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86567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" y="28934"/>
            <a:ext cx="9144000" cy="68580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8136904" cy="864096"/>
          </a:xfrm>
        </p:spPr>
        <p:txBody>
          <a:bodyPr>
            <a:noAutofit/>
          </a:bodyPr>
          <a:lstStyle/>
          <a:p>
            <a:pPr algn="l"/>
            <a:r>
              <a:rPr lang="en-IE" sz="3000" b="1" dirty="0"/>
              <a:t>Video 1: </a:t>
            </a:r>
            <a:r>
              <a:rPr lang="en-IE" sz="3000" i="1" dirty="0"/>
              <a:t>Understanding</a:t>
            </a:r>
            <a:r>
              <a:rPr lang="en-IE" sz="3000" b="1" dirty="0"/>
              <a:t> </a:t>
            </a:r>
            <a:r>
              <a:rPr lang="en-IE" sz="3000" b="1" i="1" dirty="0"/>
              <a:t>Anorexia</a:t>
            </a:r>
            <a:br>
              <a:rPr lang="en-IE" sz="3200" b="1" dirty="0"/>
            </a:br>
            <a:r>
              <a:rPr lang="en-IE" sz="2800" dirty="0"/>
              <a:t>Fiona Flynn, Youth Development Officer at Bodywhys</a:t>
            </a:r>
            <a:endParaRPr lang="en-IE" sz="2800" b="1" dirty="0"/>
          </a:p>
        </p:txBody>
      </p:sp>
      <p:sp>
        <p:nvSpPr>
          <p:cNvPr id="5" name="AutoShape 2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Image result for body image quotes from male celebr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9" name="AutoShape 8" descr="Image result for channing tatum quote magic mike bod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4" name="Group 13"/>
          <p:cNvGrpSpPr/>
          <p:nvPr/>
        </p:nvGrpSpPr>
        <p:grpSpPr>
          <a:xfrm>
            <a:off x="323528" y="6309320"/>
            <a:ext cx="8496944" cy="313011"/>
            <a:chOff x="323528" y="6309320"/>
            <a:chExt cx="8496944" cy="313011"/>
          </a:xfrm>
        </p:grpSpPr>
        <p:sp>
          <p:nvSpPr>
            <p:cNvPr id="15" name="Footer Placeholder 2"/>
            <p:cNvSpPr txBox="1">
              <a:spLocks/>
            </p:cNvSpPr>
            <p:nvPr/>
          </p:nvSpPr>
          <p:spPr>
            <a:xfrm>
              <a:off x="323528" y="6309321"/>
              <a:ext cx="352839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E" dirty="0"/>
                <a:t>#MoreThanASelfie Programme © Bodywhys 2020</a:t>
              </a:r>
            </a:p>
          </p:txBody>
        </p:sp>
        <p:sp>
          <p:nvSpPr>
            <p:cNvPr id="16" name="Footer Placeholder 2"/>
            <p:cNvSpPr txBox="1">
              <a:spLocks/>
            </p:cNvSpPr>
            <p:nvPr/>
          </p:nvSpPr>
          <p:spPr>
            <a:xfrm>
              <a:off x="7452320" y="6309320"/>
              <a:ext cx="1368152" cy="31301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IE" dirty="0"/>
                <a:t>www.bodywhys.ie</a:t>
              </a:r>
            </a:p>
          </p:txBody>
        </p:sp>
      </p:grpSp>
      <p:sp>
        <p:nvSpPr>
          <p:cNvPr id="21" name="Content Placeholder 2"/>
          <p:cNvSpPr>
            <a:spLocks noGrp="1"/>
          </p:cNvSpPr>
          <p:nvPr/>
        </p:nvSpPr>
        <p:spPr>
          <a:xfrm>
            <a:off x="611560" y="1772816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E" sz="2200" dirty="0"/>
              <a:t>Consider how </a:t>
            </a:r>
            <a:r>
              <a:rPr lang="en-IE" sz="2200" b="1" dirty="0"/>
              <a:t>Anorexia</a:t>
            </a:r>
            <a:r>
              <a:rPr lang="en-IE" sz="2200" dirty="0"/>
              <a:t> could affect:</a:t>
            </a:r>
            <a:endParaRPr lang="en-IE" sz="2200" i="1" dirty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323528" y="580526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IE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2367F3-2228-4B02-AB86-2A9452DC57E4}"/>
              </a:ext>
            </a:extLst>
          </p:cNvPr>
          <p:cNvGrpSpPr/>
          <p:nvPr/>
        </p:nvGrpSpPr>
        <p:grpSpPr>
          <a:xfrm>
            <a:off x="6660232" y="4239090"/>
            <a:ext cx="2304256" cy="2268252"/>
            <a:chOff x="467544" y="3743369"/>
            <a:chExt cx="2376264" cy="23762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1CA3BB-CA9E-4944-9643-9E1D515D0A07}"/>
                </a:ext>
              </a:extLst>
            </p:cNvPr>
            <p:cNvGrpSpPr/>
            <p:nvPr/>
          </p:nvGrpSpPr>
          <p:grpSpPr>
            <a:xfrm>
              <a:off x="467544" y="3743369"/>
              <a:ext cx="2376264" cy="2376264"/>
              <a:chOff x="612000" y="2965154"/>
              <a:chExt cx="2376264" cy="2376264"/>
            </a:xfrm>
          </p:grpSpPr>
          <p:pic>
            <p:nvPicPr>
              <p:cNvPr id="19" name="Graphic 18" descr="Laptop">
                <a:hlinkClick r:id="rId4"/>
                <a:extLst>
                  <a:ext uri="{FF2B5EF4-FFF2-40B4-BE49-F238E27FC236}">
                    <a16:creationId xmlns:a16="http://schemas.microsoft.com/office/drawing/2014/main" id="{02C53637-E3D0-4594-A4C7-981C6C8D1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00" y="2965154"/>
                <a:ext cx="2376264" cy="2376264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drawing&#10;&#10;Description automatically generated">
                <a:hlinkClick r:id="rId7"/>
                <a:extLst>
                  <a:ext uri="{FF2B5EF4-FFF2-40B4-BE49-F238E27FC236}">
                    <a16:creationId xmlns:a16="http://schemas.microsoft.com/office/drawing/2014/main" id="{AEDA4247-520B-4202-93D4-31D9B01826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" r="7191"/>
              <a:stretch/>
            </p:blipFill>
            <p:spPr>
              <a:xfrm>
                <a:off x="1189221" y="3625227"/>
                <a:ext cx="1224136" cy="78998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D49CCB-42A8-49B3-AD08-B24CDF6FD554}"/>
                </a:ext>
              </a:extLst>
            </p:cNvPr>
            <p:cNvSpPr txBox="1"/>
            <p:nvPr/>
          </p:nvSpPr>
          <p:spPr>
            <a:xfrm>
              <a:off x="755136" y="5683470"/>
              <a:ext cx="1944216" cy="38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rgbClr val="80B5E4"/>
                  </a:solidFill>
                  <a:hlinkClick r:id="rId7"/>
                </a:rPr>
                <a:t>Watch the video</a:t>
              </a:r>
              <a:endParaRPr lang="en-IE" dirty="0">
                <a:solidFill>
                  <a:srgbClr val="80B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7499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1435</Words>
  <Application>Microsoft Office PowerPoint</Application>
  <PresentationFormat>On-screen Show (4:3)</PresentationFormat>
  <Paragraphs>206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Eating Disorders Affect Males &amp; Females</vt:lpstr>
      <vt:lpstr>Zayn Malik opens up about his eating  disorder in his autobiography ‘Zayn’</vt:lpstr>
      <vt:lpstr>Eating Disorders – What do you know?</vt:lpstr>
      <vt:lpstr>What do you know about each of these  eating disorders?</vt:lpstr>
      <vt:lpstr>Video 1: Understanding Anorexia Fiona Flynn, Youth Development Officer at Bodywhys</vt:lpstr>
      <vt:lpstr>Anorexia can cause:</vt:lpstr>
      <vt:lpstr>Video 2: Understanding Bulimia Fiona Flynn, Youth Development Officer at Bodywhys</vt:lpstr>
      <vt:lpstr>Bulimia can cause:</vt:lpstr>
      <vt:lpstr>Video 3: Understanding Binge Eating Disorder Fiona Flynn, Youth Development Officer at Bodywhys</vt:lpstr>
      <vt:lpstr>Binge Eating Disorder can cause:</vt:lpstr>
      <vt:lpstr>Video 4: How do people develop eating disorders?</vt:lpstr>
      <vt:lpstr>An Eating Disorder affects your thinking and takes over every aspect of your life – making you doubt yourself and really holding you back from enjoying life</vt:lpstr>
      <vt:lpstr>Full Recovery is Possible </vt:lpstr>
      <vt:lpstr>Summary Eating Disorders</vt:lpstr>
      <vt:lpstr>Other related disorders we might hear about in the media</vt:lpstr>
      <vt:lpstr>What causes an Eating Disorder?</vt:lpstr>
      <vt:lpstr>How people recover</vt:lpstr>
      <vt:lpstr>Choosing a Counsellor</vt:lpstr>
      <vt:lpstr>What can you do if you’re worried about a friend?</vt:lpstr>
      <vt:lpstr>What to do if worried about a friend?</vt:lpstr>
      <vt:lpstr>What to do if worried about a friend?</vt:lpstr>
      <vt:lpstr>Supports for tough times: Remember no matter what your concern, there is always someone who can help </vt:lpstr>
      <vt:lpstr>Visit www.bodywhys.ie for more information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The Strypes on Body Image</dc:title>
  <dc:creator>youthdevelopment</dc:creator>
  <cp:lastModifiedBy>elaine archbold</cp:lastModifiedBy>
  <cp:revision>246</cp:revision>
  <cp:lastPrinted>2018-08-14T14:19:55Z</cp:lastPrinted>
  <dcterms:created xsi:type="dcterms:W3CDTF">2017-06-13T09:21:31Z</dcterms:created>
  <dcterms:modified xsi:type="dcterms:W3CDTF">2020-09-09T17:17:02Z</dcterms:modified>
</cp:coreProperties>
</file>