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2" r:id="rId2"/>
    <p:sldId id="305" r:id="rId3"/>
    <p:sldId id="258" r:id="rId4"/>
    <p:sldId id="302" r:id="rId5"/>
    <p:sldId id="303" r:id="rId6"/>
    <p:sldId id="312" r:id="rId7"/>
    <p:sldId id="313" r:id="rId8"/>
    <p:sldId id="314" r:id="rId9"/>
    <p:sldId id="315" r:id="rId10"/>
    <p:sldId id="324" r:id="rId11"/>
    <p:sldId id="316" r:id="rId12"/>
    <p:sldId id="317" r:id="rId13"/>
    <p:sldId id="318" r:id="rId14"/>
    <p:sldId id="319" r:id="rId15"/>
    <p:sldId id="320" r:id="rId16"/>
    <p:sldId id="321" r:id="rId17"/>
    <p:sldId id="322" r:id="rId18"/>
    <p:sldId id="323" r:id="rId19"/>
    <p:sldId id="325" r:id="rId20"/>
    <p:sldId id="296"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946"/>
    <a:srgbClr val="0099FF"/>
    <a:srgbClr val="FFD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1" autoAdjust="0"/>
    <p:restoredTop sz="94660"/>
  </p:normalViewPr>
  <p:slideViewPr>
    <p:cSldViewPr>
      <p:cViewPr varScale="1">
        <p:scale>
          <a:sx n="97" d="100"/>
          <a:sy n="97" d="100"/>
        </p:scale>
        <p:origin x="4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4BA6721-E984-4D13-92F7-A2AAC8824BC2}" type="datetimeFigureOut">
              <a:rPr lang="en-IE" smtClean="0"/>
              <a:pPr/>
              <a:t>09/09/2020</a:t>
            </a:fld>
            <a:endParaRPr lang="en-I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F07AD03-2D13-4D76-B8FD-EA51226963B1}" type="slidenum">
              <a:rPr lang="en-IE" smtClean="0"/>
              <a:pPr/>
              <a:t>‹#›</a:t>
            </a:fld>
            <a:endParaRPr lang="en-IE"/>
          </a:p>
        </p:txBody>
      </p:sp>
    </p:spTree>
    <p:extLst>
      <p:ext uri="{BB962C8B-B14F-4D97-AF65-F5344CB8AC3E}">
        <p14:creationId xmlns:p14="http://schemas.microsoft.com/office/powerpoint/2010/main" val="153292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836" y="0"/>
            <a:ext cx="2945659" cy="496411"/>
          </a:xfrm>
          <a:prstGeom prst="rect">
            <a:avLst/>
          </a:prstGeom>
        </p:spPr>
        <p:txBody>
          <a:bodyPr vert="horz" lIns="91440" tIns="45720" rIns="91440" bIns="45720" rtlCol="0"/>
          <a:lstStyle>
            <a:lvl1pPr algn="r">
              <a:defRPr sz="1200"/>
            </a:lvl1pPr>
          </a:lstStyle>
          <a:p>
            <a:fld id="{1841368F-DA7B-452C-8BFE-92EB673B23EF}" type="datetimeFigureOut">
              <a:rPr lang="en-IE" smtClean="0"/>
              <a:t>09/09/2020</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516"/>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836" y="9429516"/>
            <a:ext cx="2945659" cy="496411"/>
          </a:xfrm>
          <a:prstGeom prst="rect">
            <a:avLst/>
          </a:prstGeom>
        </p:spPr>
        <p:txBody>
          <a:bodyPr vert="horz" lIns="91440" tIns="45720" rIns="91440" bIns="45720" rtlCol="0" anchor="b"/>
          <a:lstStyle>
            <a:lvl1pPr algn="r">
              <a:defRPr sz="1200"/>
            </a:lvl1pPr>
          </a:lstStyle>
          <a:p>
            <a:fld id="{A671E0CD-F5C0-4DD5-BA13-0F8E02E60F23}" type="slidenum">
              <a:rPr lang="en-IE" smtClean="0"/>
              <a:t>‹#›</a:t>
            </a:fld>
            <a:endParaRPr lang="en-IE"/>
          </a:p>
        </p:txBody>
      </p:sp>
    </p:spTree>
    <p:extLst>
      <p:ext uri="{BB962C8B-B14F-4D97-AF65-F5344CB8AC3E}">
        <p14:creationId xmlns:p14="http://schemas.microsoft.com/office/powerpoint/2010/main" val="40092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4</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14</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15</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16</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17</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18</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19</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5</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6</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7</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8</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9</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11</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12</a:t>
            </a:fld>
            <a:endParaRPr lang="en-IE"/>
          </a:p>
        </p:txBody>
      </p:sp>
    </p:spTree>
    <p:extLst>
      <p:ext uri="{BB962C8B-B14F-4D97-AF65-F5344CB8AC3E}">
        <p14:creationId xmlns:p14="http://schemas.microsoft.com/office/powerpoint/2010/main" val="285233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71E0CD-F5C0-4DD5-BA13-0F8E02E60F23}" type="slidenum">
              <a:rPr lang="en-IE" smtClean="0"/>
              <a:t>13</a:t>
            </a:fld>
            <a:endParaRPr lang="en-IE"/>
          </a:p>
        </p:txBody>
      </p:sp>
    </p:spTree>
    <p:extLst>
      <p:ext uri="{BB962C8B-B14F-4D97-AF65-F5344CB8AC3E}">
        <p14:creationId xmlns:p14="http://schemas.microsoft.com/office/powerpoint/2010/main" val="285233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F75A137-71AA-4108-B503-DCF95592A708}" type="datetime1">
              <a:rPr lang="en-IE" smtClean="0"/>
              <a:t>09/09/2020</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1B880F-B648-4FDE-8483-B912EEA18B64}" type="datetime1">
              <a:rPr lang="en-IE" smtClean="0"/>
              <a:t>09/09/2020</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D58188-93BC-4086-98F1-A0FF52F603C4}" type="datetime1">
              <a:rPr lang="en-IE" smtClean="0"/>
              <a:t>09/09/2020</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107DF-5CD4-4BED-A13B-598AD1C5FEC5}" type="datetime1">
              <a:rPr lang="en-IE" smtClean="0"/>
              <a:t>09/09/2020</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285E2D-4FEE-4838-A800-F406619E9C07}" type="datetime1">
              <a:rPr lang="en-IE" smtClean="0"/>
              <a:t>09/09/2020</a:t>
            </a:fld>
            <a:endParaRPr lang="en-I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F89FFBC-9326-474E-9F08-4A490A4898C0}" type="datetime1">
              <a:rPr lang="en-IE" smtClean="0"/>
              <a:t>09/09/2020</a:t>
            </a:fld>
            <a:endParaRPr lang="en-I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768C048-0D1E-4514-8DB7-50133B494D6F}" type="datetime1">
              <a:rPr lang="en-IE" smtClean="0"/>
              <a:t>09/09/2020</a:t>
            </a:fld>
            <a:endParaRPr lang="en-I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7CF97EA-4241-434D-92E0-A32C91743310}" type="datetime1">
              <a:rPr lang="en-IE" smtClean="0"/>
              <a:t>09/09/2020</a:t>
            </a:fld>
            <a:endParaRPr lang="en-I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3FA98B-5F2A-43C1-8FB0-D09804B6BC70}" type="datetime1">
              <a:rPr lang="en-IE" smtClean="0"/>
              <a:t>09/09/2020</a:t>
            </a:fld>
            <a:endParaRPr lang="en-I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11A604-BFA8-4E75-9FCD-2C18D4C7CF3E}" type="datetime1">
              <a:rPr lang="en-IE" smtClean="0"/>
              <a:t>09/09/2020</a:t>
            </a:fld>
            <a:endParaRPr lang="en-I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IE"/>
              <a:t>© Bodywhys 2018</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A1CAB7-960C-447D-B15A-340D78CC71D6}" type="slidenum">
              <a:rPr lang="en-IE" smtClean="0"/>
              <a:pPr/>
              <a:t>‹#›</a:t>
            </a:fld>
            <a:endParaRPr lang="en-IE"/>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2"/>
          <p:cNvSpPr txBox="1">
            <a:spLocks/>
          </p:cNvSpPr>
          <p:nvPr userDrawn="1"/>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9" name="Footer Placeholder 2"/>
          <p:cNvSpPr txBox="1">
            <a:spLocks/>
          </p:cNvSpPr>
          <p:nvPr userDrawn="1"/>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EFHbruKEmw" TargetMode="External"/><Relationship Id="rId7"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youtu.be/XplGovVt7cU"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eg"/><Relationship Id="rId7" Type="http://schemas.openxmlformats.org/officeDocument/2006/relationships/hyperlink" Target="https://youtu.be/ifIc9X-tzN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youtube.com/watch?v=0EFHbruKEm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punout.ie/help/service/childline" TargetMode="External"/><Relationship Id="rId13" Type="http://schemas.openxmlformats.org/officeDocument/2006/relationships/image" Target="../media/image27.png"/><Relationship Id="rId18" Type="http://schemas.openxmlformats.org/officeDocument/2006/relationships/hyperlink" Target="http://spunout.ie/help/service/drugs-alcohol-helpline" TargetMode="External"/><Relationship Id="rId3" Type="http://schemas.openxmlformats.org/officeDocument/2006/relationships/image" Target="../media/image7.jpeg"/><Relationship Id="rId7" Type="http://schemas.openxmlformats.org/officeDocument/2006/relationships/image" Target="../media/image24.jpeg"/><Relationship Id="rId12" Type="http://schemas.openxmlformats.org/officeDocument/2006/relationships/hyperlink" Target="http://spunout.ie/help/service/aware" TargetMode="External"/><Relationship Id="rId17" Type="http://schemas.openxmlformats.org/officeDocument/2006/relationships/image" Target="../media/image30.png"/><Relationship Id="rId2" Type="http://schemas.openxmlformats.org/officeDocument/2006/relationships/notesSlide" Target="../notesSlides/notesSlide15.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spunout.ie/help/service/samaritans-dublin" TargetMode="External"/><Relationship Id="rId11" Type="http://schemas.openxmlformats.org/officeDocument/2006/relationships/image" Target="../media/image26.jpeg"/><Relationship Id="rId5" Type="http://schemas.openxmlformats.org/officeDocument/2006/relationships/image" Target="../media/image23.png"/><Relationship Id="rId15" Type="http://schemas.openxmlformats.org/officeDocument/2006/relationships/hyperlink" Target="http://spunout.ie/help/service/positive-options.ie" TargetMode="External"/><Relationship Id="rId10" Type="http://schemas.openxmlformats.org/officeDocument/2006/relationships/hyperlink" Target="http://spunout.ie/help/service/belong-to.org" TargetMode="External"/><Relationship Id="rId19" Type="http://schemas.openxmlformats.org/officeDocument/2006/relationships/image" Target="../media/image31.jpeg"/><Relationship Id="rId4" Type="http://schemas.openxmlformats.org/officeDocument/2006/relationships/image" Target="../media/image22.jpeg"/><Relationship Id="rId9" Type="http://schemas.openxmlformats.org/officeDocument/2006/relationships/image" Target="../media/image25.png"/><Relationship Id="rId1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0EFHbruKEmw" TargetMode="External"/><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youtu.be/ltreAIZkhmA"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3528" y="6309320"/>
            <a:ext cx="8496944" cy="313011"/>
            <a:chOff x="323528" y="6309320"/>
            <a:chExt cx="8496944" cy="313011"/>
          </a:xfrm>
        </p:grpSpPr>
        <p:sp>
          <p:nvSpPr>
            <p:cNvPr id="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8"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p:cNvGrpSpPr/>
          <p:nvPr/>
        </p:nvGrpSpPr>
        <p:grpSpPr>
          <a:xfrm>
            <a:off x="611560" y="5229200"/>
            <a:ext cx="7992888" cy="313011"/>
            <a:chOff x="611560" y="6309320"/>
            <a:chExt cx="7992888" cy="313011"/>
          </a:xfrm>
        </p:grpSpPr>
        <p:sp>
          <p:nvSpPr>
            <p:cNvPr id="11" name="Footer Placeholder 2"/>
            <p:cNvSpPr txBox="1">
              <a:spLocks/>
            </p:cNvSpPr>
            <p:nvPr/>
          </p:nvSpPr>
          <p:spPr>
            <a:xfrm>
              <a:off x="611560"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solidFill>
                    <a:schemeClr val="tx1"/>
                  </a:solidFill>
                </a:rPr>
                <a:t>#MoreThanASelfie Programme © Bodywhys 2020</a:t>
              </a:r>
            </a:p>
          </p:txBody>
        </p:sp>
        <p:sp>
          <p:nvSpPr>
            <p:cNvPr id="12" name="Footer Placeholder 2"/>
            <p:cNvSpPr txBox="1">
              <a:spLocks/>
            </p:cNvSpPr>
            <p:nvPr/>
          </p:nvSpPr>
          <p:spPr>
            <a:xfrm>
              <a:off x="7236296"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solidFill>
                    <a:schemeClr val="tx1"/>
                  </a:solidFill>
                </a:rPr>
                <a:t>www.bodywhys.ie</a:t>
              </a:r>
            </a:p>
          </p:txBody>
        </p:sp>
      </p:grpSp>
    </p:spTree>
    <p:extLst>
      <p:ext uri="{BB962C8B-B14F-4D97-AF65-F5344CB8AC3E}">
        <p14:creationId xmlns:p14="http://schemas.microsoft.com/office/powerpoint/2010/main" val="3782658389"/>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1" y="0"/>
            <a:ext cx="9144000" cy="6858000"/>
          </a:xfrm>
          <a:prstGeom prst="rect">
            <a:avLst/>
          </a:prstGeom>
        </p:spPr>
      </p:pic>
      <p:sp>
        <p:nvSpPr>
          <p:cNvPr id="13"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4"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sp>
        <p:nvSpPr>
          <p:cNvPr id="16" name="Content Placeholder 2"/>
          <p:cNvSpPr>
            <a:spLocks noGrp="1"/>
          </p:cNvSpPr>
          <p:nvPr>
            <p:ph idx="1"/>
          </p:nvPr>
        </p:nvSpPr>
        <p:spPr>
          <a:xfrm>
            <a:off x="611560" y="467976"/>
            <a:ext cx="8064896" cy="1088816"/>
          </a:xfrm>
        </p:spPr>
        <p:txBody>
          <a:bodyPr/>
          <a:lstStyle/>
          <a:p>
            <a:pPr>
              <a:buNone/>
            </a:pPr>
            <a:r>
              <a:rPr lang="en-IE" sz="3000" b="1" dirty="0"/>
              <a:t>Video 2: </a:t>
            </a:r>
            <a:r>
              <a:rPr lang="en-IE" sz="3000" i="1" dirty="0"/>
              <a:t>Self Talk</a:t>
            </a:r>
          </a:p>
          <a:p>
            <a:pPr marL="0" indent="0">
              <a:buNone/>
            </a:pPr>
            <a:r>
              <a:rPr lang="en-IE" sz="2800" i="1" dirty="0"/>
              <a:t>Fiona Flynn, Youth Development Officer at Bodywhys</a:t>
            </a:r>
          </a:p>
          <a:p>
            <a:pPr algn="ctr">
              <a:buNone/>
            </a:pPr>
            <a:endParaRPr lang="en-IE" sz="4800" dirty="0"/>
          </a:p>
          <a:p>
            <a:pPr algn="ctr">
              <a:buNone/>
            </a:pPr>
            <a:endParaRPr lang="en-IE" sz="4800" dirty="0"/>
          </a:p>
        </p:txBody>
      </p:sp>
      <p:grpSp>
        <p:nvGrpSpPr>
          <p:cNvPr id="9" name="Group 8">
            <a:extLst>
              <a:ext uri="{FF2B5EF4-FFF2-40B4-BE49-F238E27FC236}">
                <a16:creationId xmlns:a16="http://schemas.microsoft.com/office/drawing/2014/main" id="{287DFF41-4833-4B63-AB9B-8C81A6ACB01A}"/>
              </a:ext>
            </a:extLst>
          </p:cNvPr>
          <p:cNvGrpSpPr/>
          <p:nvPr/>
        </p:nvGrpSpPr>
        <p:grpSpPr>
          <a:xfrm>
            <a:off x="1475656" y="2517578"/>
            <a:ext cx="2376264" cy="2376264"/>
            <a:chOff x="467544" y="3743369"/>
            <a:chExt cx="2376264" cy="2376264"/>
          </a:xfrm>
        </p:grpSpPr>
        <p:grpSp>
          <p:nvGrpSpPr>
            <p:cNvPr id="10" name="Group 9">
              <a:extLst>
                <a:ext uri="{FF2B5EF4-FFF2-40B4-BE49-F238E27FC236}">
                  <a16:creationId xmlns:a16="http://schemas.microsoft.com/office/drawing/2014/main" id="{85276133-D8AF-4E3E-A325-FB3CAE04C2B3}"/>
                </a:ext>
              </a:extLst>
            </p:cNvPr>
            <p:cNvGrpSpPr/>
            <p:nvPr/>
          </p:nvGrpSpPr>
          <p:grpSpPr>
            <a:xfrm>
              <a:off x="467544" y="3743369"/>
              <a:ext cx="2376264" cy="2376264"/>
              <a:chOff x="612000" y="2965154"/>
              <a:chExt cx="2376264" cy="2376264"/>
            </a:xfrm>
          </p:grpSpPr>
          <p:pic>
            <p:nvPicPr>
              <p:cNvPr id="12" name="Graphic 11" descr="Laptop">
                <a:hlinkClick r:id="rId3"/>
                <a:extLst>
                  <a:ext uri="{FF2B5EF4-FFF2-40B4-BE49-F238E27FC236}">
                    <a16:creationId xmlns:a16="http://schemas.microsoft.com/office/drawing/2014/main" id="{5BA04967-9945-4485-8DE2-1EDDA8D2D3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2000" y="2965154"/>
                <a:ext cx="2376264" cy="2376264"/>
              </a:xfrm>
              <a:prstGeom prst="rect">
                <a:avLst/>
              </a:prstGeom>
            </p:spPr>
          </p:pic>
          <p:pic>
            <p:nvPicPr>
              <p:cNvPr id="17" name="Picture 16" descr="A picture containing drawing&#10;&#10;Description automatically generated">
                <a:hlinkClick r:id="rId6"/>
                <a:extLst>
                  <a:ext uri="{FF2B5EF4-FFF2-40B4-BE49-F238E27FC236}">
                    <a16:creationId xmlns:a16="http://schemas.microsoft.com/office/drawing/2014/main" id="{D00DFF2B-960E-46FD-AD10-2FB61D6D13EB}"/>
                  </a:ext>
                </a:extLst>
              </p:cNvPr>
              <p:cNvPicPr>
                <a:picLocks noChangeAspect="1"/>
              </p:cNvPicPr>
              <p:nvPr/>
            </p:nvPicPr>
            <p:blipFill rotWithShape="1">
              <a:blip r:embed="rId7">
                <a:extLst>
                  <a:ext uri="{28A0092B-C50C-407E-A947-70E740481C1C}">
                    <a14:useLocalDpi xmlns:a14="http://schemas.microsoft.com/office/drawing/2010/main" val="0"/>
                  </a:ext>
                </a:extLst>
              </a:blip>
              <a:srcRect l="7129" r="7191"/>
              <a:stretch/>
            </p:blipFill>
            <p:spPr>
              <a:xfrm>
                <a:off x="1188064" y="3704254"/>
                <a:ext cx="1224136" cy="702812"/>
              </a:xfrm>
              <a:prstGeom prst="rect">
                <a:avLst/>
              </a:prstGeom>
            </p:spPr>
          </p:pic>
        </p:grpSp>
        <p:sp>
          <p:nvSpPr>
            <p:cNvPr id="11" name="TextBox 10">
              <a:extLst>
                <a:ext uri="{FF2B5EF4-FFF2-40B4-BE49-F238E27FC236}">
                  <a16:creationId xmlns:a16="http://schemas.microsoft.com/office/drawing/2014/main" id="{D28C6C34-361E-493E-B13A-ECEA0EF75160}"/>
                </a:ext>
              </a:extLst>
            </p:cNvPr>
            <p:cNvSpPr txBox="1"/>
            <p:nvPr/>
          </p:nvSpPr>
          <p:spPr>
            <a:xfrm>
              <a:off x="755136" y="5683470"/>
              <a:ext cx="1944216" cy="369332"/>
            </a:xfrm>
            <a:prstGeom prst="rect">
              <a:avLst/>
            </a:prstGeom>
            <a:noFill/>
          </p:spPr>
          <p:txBody>
            <a:bodyPr wrap="square" rtlCol="0">
              <a:spAutoFit/>
            </a:bodyPr>
            <a:lstStyle/>
            <a:p>
              <a:r>
                <a:rPr lang="en-IE" dirty="0">
                  <a:hlinkClick r:id="rId6"/>
                </a:rPr>
                <a:t>Watch the video</a:t>
              </a:r>
              <a:endParaRPr lang="en-IE" dirty="0"/>
            </a:p>
          </p:txBody>
        </p:sp>
      </p:grpSp>
    </p:spTree>
    <p:extLst>
      <p:ext uri="{BB962C8B-B14F-4D97-AF65-F5344CB8AC3E}">
        <p14:creationId xmlns:p14="http://schemas.microsoft.com/office/powerpoint/2010/main" val="3568418134"/>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611560" y="3068960"/>
            <a:ext cx="345638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800" i="1" dirty="0"/>
              <a:t>How could this self talk affect your…</a:t>
            </a:r>
          </a:p>
        </p:txBody>
      </p:sp>
      <p:sp>
        <p:nvSpPr>
          <p:cNvPr id="22" name="Title 1"/>
          <p:cNvSpPr>
            <a:spLocks noGrp="1"/>
          </p:cNvSpPr>
          <p:nvPr>
            <p:ph type="title"/>
          </p:nvPr>
        </p:nvSpPr>
        <p:spPr>
          <a:xfrm>
            <a:off x="611561" y="684000"/>
            <a:ext cx="8136904" cy="864096"/>
          </a:xfrm>
        </p:spPr>
        <p:txBody>
          <a:bodyPr>
            <a:noAutofit/>
          </a:bodyPr>
          <a:lstStyle/>
          <a:p>
            <a:pPr algn="l"/>
            <a:r>
              <a:rPr lang="en-IE" sz="3000" b="1" dirty="0"/>
              <a:t>Self Talk </a:t>
            </a:r>
            <a:r>
              <a:rPr lang="en-IE" sz="2700" dirty="0"/>
              <a:t>- </a:t>
            </a:r>
            <a:r>
              <a:rPr lang="en-IE" sz="2700" i="1" dirty="0"/>
              <a:t>What we think/say to ourselves in our minds</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
        <p:nvSpPr>
          <p:cNvPr id="2" name="TextBox 1"/>
          <p:cNvSpPr txBox="1"/>
          <p:nvPr/>
        </p:nvSpPr>
        <p:spPr>
          <a:xfrm>
            <a:off x="4355976" y="1844824"/>
            <a:ext cx="4392488" cy="1822294"/>
          </a:xfrm>
          <a:prstGeom prst="rect">
            <a:avLst/>
          </a:prstGeom>
          <a:noFill/>
        </p:spPr>
        <p:txBody>
          <a:bodyPr wrap="square" rtlCol="0">
            <a:spAutoFit/>
          </a:bodyPr>
          <a:lstStyle/>
          <a:p>
            <a:pPr>
              <a:lnSpc>
                <a:spcPts val="2700"/>
              </a:lnSpc>
            </a:pPr>
            <a:r>
              <a:rPr lang="en-IE" sz="2200" b="1" i="1" dirty="0"/>
              <a:t>Scenario 1: </a:t>
            </a:r>
            <a:r>
              <a:rPr lang="en-IE" sz="2200" i="1" dirty="0"/>
              <a:t>You are just running </a:t>
            </a:r>
            <a:br>
              <a:rPr lang="en-IE" sz="2200" i="1" dirty="0"/>
            </a:br>
            <a:r>
              <a:rPr lang="en-IE" sz="2200" i="1" dirty="0"/>
              <a:t>out the door to a night out and catch a glimpse of yourself in the mirror </a:t>
            </a:r>
            <a:br>
              <a:rPr lang="en-IE" sz="2200" i="1" dirty="0"/>
            </a:br>
            <a:r>
              <a:rPr lang="en-IE" sz="2200" i="1" dirty="0"/>
              <a:t>as you leave and think to yourself </a:t>
            </a:r>
            <a:br>
              <a:rPr lang="en-IE" sz="2200" i="1" dirty="0"/>
            </a:br>
            <a:r>
              <a:rPr lang="en-IE" sz="2200" i="1" dirty="0"/>
              <a:t>“the state of me - I look awful”. </a:t>
            </a:r>
            <a:endParaRPr lang="en-US" sz="2200" dirty="0"/>
          </a:p>
        </p:txBody>
      </p:sp>
    </p:spTree>
    <p:extLst>
      <p:ext uri="{BB962C8B-B14F-4D97-AF65-F5344CB8AC3E}">
        <p14:creationId xmlns:p14="http://schemas.microsoft.com/office/powerpoint/2010/main" val="1687182289"/>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611560" y="3068960"/>
            <a:ext cx="345638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800" i="1" dirty="0"/>
              <a:t>How could this self talk affect your…</a:t>
            </a:r>
          </a:p>
        </p:txBody>
      </p:sp>
      <p:sp>
        <p:nvSpPr>
          <p:cNvPr id="22" name="Title 1"/>
          <p:cNvSpPr>
            <a:spLocks noGrp="1"/>
          </p:cNvSpPr>
          <p:nvPr>
            <p:ph type="title"/>
          </p:nvPr>
        </p:nvSpPr>
        <p:spPr>
          <a:xfrm>
            <a:off x="611561" y="684000"/>
            <a:ext cx="8136904" cy="864096"/>
          </a:xfrm>
        </p:spPr>
        <p:txBody>
          <a:bodyPr>
            <a:noAutofit/>
          </a:bodyPr>
          <a:lstStyle/>
          <a:p>
            <a:pPr algn="l"/>
            <a:r>
              <a:rPr lang="en-IE" sz="3000" b="1" dirty="0"/>
              <a:t>Self Talk </a:t>
            </a:r>
            <a:r>
              <a:rPr lang="en-IE" sz="2700" dirty="0"/>
              <a:t>– </a:t>
            </a:r>
            <a:r>
              <a:rPr lang="en-IE" sz="2700" i="1" dirty="0"/>
              <a:t>Everyone has Self Talk</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
        <p:nvSpPr>
          <p:cNvPr id="2" name="TextBox 1"/>
          <p:cNvSpPr txBox="1"/>
          <p:nvPr/>
        </p:nvSpPr>
        <p:spPr>
          <a:xfrm>
            <a:off x="4355976" y="1628800"/>
            <a:ext cx="4392488" cy="2514791"/>
          </a:xfrm>
          <a:prstGeom prst="rect">
            <a:avLst/>
          </a:prstGeom>
          <a:noFill/>
        </p:spPr>
        <p:txBody>
          <a:bodyPr wrap="square" rtlCol="0">
            <a:spAutoFit/>
          </a:bodyPr>
          <a:lstStyle/>
          <a:p>
            <a:pPr>
              <a:lnSpc>
                <a:spcPts val="2700"/>
              </a:lnSpc>
            </a:pPr>
            <a:r>
              <a:rPr lang="en-IE" sz="2200" b="1" i="1" dirty="0"/>
              <a:t>Scenario 2: </a:t>
            </a:r>
            <a:r>
              <a:rPr lang="en-IE" sz="2200" i="1" dirty="0"/>
              <a:t>You have decided to learn the guitar. You go to your first lesson and find it is harder than you thought.  You think/say to yourself </a:t>
            </a:r>
            <a:br>
              <a:rPr lang="en-IE" sz="2200" i="1" dirty="0"/>
            </a:br>
            <a:r>
              <a:rPr lang="en-IE" sz="2200" i="1" dirty="0"/>
              <a:t>“I knew I’d be no good at this – </a:t>
            </a:r>
            <a:br>
              <a:rPr lang="en-IE" sz="2200" i="1" dirty="0"/>
            </a:br>
            <a:r>
              <a:rPr lang="en-IE" sz="2200" i="1" dirty="0"/>
              <a:t>it’s pointless even trying”</a:t>
            </a:r>
            <a:br>
              <a:rPr lang="en-IE" sz="2200" i="1" dirty="0"/>
            </a:br>
            <a:endParaRPr lang="en-US" sz="2200" dirty="0"/>
          </a:p>
        </p:txBody>
      </p:sp>
    </p:spTree>
    <p:extLst>
      <p:ext uri="{BB962C8B-B14F-4D97-AF65-F5344CB8AC3E}">
        <p14:creationId xmlns:p14="http://schemas.microsoft.com/office/powerpoint/2010/main" val="91876551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611560" y="2060848"/>
            <a:ext cx="5976664"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800" i="1" dirty="0"/>
              <a:t>Think about some </a:t>
            </a:r>
            <a:br>
              <a:rPr lang="en-IE" sz="2800" i="1" dirty="0"/>
            </a:br>
            <a:r>
              <a:rPr lang="en-IE" sz="2800" i="1" dirty="0"/>
              <a:t>of the things we say </a:t>
            </a:r>
            <a:br>
              <a:rPr lang="en-IE" sz="2800" i="1" dirty="0"/>
            </a:br>
            <a:r>
              <a:rPr lang="en-IE" sz="2800" i="1" dirty="0"/>
              <a:t>to ourselves in our </a:t>
            </a:r>
            <a:br>
              <a:rPr lang="en-IE" sz="2800" i="1" dirty="0"/>
            </a:br>
            <a:r>
              <a:rPr lang="en-IE" sz="2800" i="1" dirty="0"/>
              <a:t>own heads…</a:t>
            </a:r>
          </a:p>
          <a:p>
            <a:pPr marL="0" indent="0">
              <a:spcBef>
                <a:spcPts val="0"/>
              </a:spcBef>
              <a:buNone/>
            </a:pPr>
            <a:endParaRPr lang="en-IE" sz="2800" i="1" dirty="0"/>
          </a:p>
          <a:p>
            <a:pPr marL="0" indent="0">
              <a:spcBef>
                <a:spcPts val="0"/>
              </a:spcBef>
              <a:buNone/>
            </a:pPr>
            <a:endParaRPr lang="en-IE" sz="2800" i="1" dirty="0"/>
          </a:p>
          <a:p>
            <a:pPr marL="0" indent="0">
              <a:spcBef>
                <a:spcPts val="0"/>
              </a:spcBef>
              <a:buNone/>
            </a:pPr>
            <a:r>
              <a:rPr lang="en-IE" sz="2800" i="1" dirty="0"/>
              <a:t>Would you say this to your best friend? </a:t>
            </a:r>
          </a:p>
          <a:p>
            <a:pPr marL="0" indent="0">
              <a:spcBef>
                <a:spcPts val="0"/>
              </a:spcBef>
              <a:buNone/>
            </a:pPr>
            <a:endParaRPr lang="en-IE" sz="2800" i="1" dirty="0"/>
          </a:p>
          <a:p>
            <a:pPr marL="0" indent="0">
              <a:spcBef>
                <a:spcPts val="0"/>
              </a:spcBef>
              <a:buNone/>
            </a:pPr>
            <a:endParaRPr lang="en-IE" sz="2800" i="1" dirty="0"/>
          </a:p>
          <a:p>
            <a:pPr marL="0" indent="0">
              <a:spcBef>
                <a:spcPts val="0"/>
              </a:spcBef>
              <a:buNone/>
            </a:pPr>
            <a:endParaRPr lang="en-IE" sz="2800" i="1" dirty="0"/>
          </a:p>
          <a:p>
            <a:pPr marL="0" indent="0">
              <a:spcBef>
                <a:spcPts val="0"/>
              </a:spcBef>
              <a:buNone/>
            </a:pPr>
            <a:r>
              <a:rPr lang="en-IE" sz="2800" i="1" dirty="0"/>
              <a:t> </a:t>
            </a:r>
          </a:p>
          <a:p>
            <a:pPr marL="0" indent="0">
              <a:spcBef>
                <a:spcPts val="0"/>
              </a:spcBef>
              <a:buNone/>
            </a:pPr>
            <a:endParaRPr lang="en-IE" sz="2800" i="1" dirty="0"/>
          </a:p>
        </p:txBody>
      </p:sp>
      <p:sp>
        <p:nvSpPr>
          <p:cNvPr id="22" name="Title 1"/>
          <p:cNvSpPr>
            <a:spLocks noGrp="1"/>
          </p:cNvSpPr>
          <p:nvPr>
            <p:ph type="title"/>
          </p:nvPr>
        </p:nvSpPr>
        <p:spPr>
          <a:xfrm>
            <a:off x="611561" y="684000"/>
            <a:ext cx="8136904" cy="864096"/>
          </a:xfrm>
        </p:spPr>
        <p:txBody>
          <a:bodyPr>
            <a:noAutofit/>
          </a:bodyPr>
          <a:lstStyle/>
          <a:p>
            <a:pPr algn="l"/>
            <a:r>
              <a:rPr lang="en-IE" sz="3000" b="1" dirty="0"/>
              <a:t>Self Talk</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3158700151"/>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1763688" y="2420888"/>
            <a:ext cx="252028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800" dirty="0"/>
              <a:t>Hardly anyone liked my social media post – nobody likes me</a:t>
            </a:r>
            <a:endParaRPr lang="en-GB" sz="1800" dirty="0"/>
          </a:p>
        </p:txBody>
      </p:sp>
      <p:sp>
        <p:nvSpPr>
          <p:cNvPr id="22" name="Title 1"/>
          <p:cNvSpPr>
            <a:spLocks noGrp="1"/>
          </p:cNvSpPr>
          <p:nvPr>
            <p:ph type="title"/>
          </p:nvPr>
        </p:nvSpPr>
        <p:spPr>
          <a:xfrm>
            <a:off x="611561" y="476672"/>
            <a:ext cx="8136904" cy="864096"/>
          </a:xfrm>
        </p:spPr>
        <p:txBody>
          <a:bodyPr>
            <a:noAutofit/>
          </a:bodyPr>
          <a:lstStyle/>
          <a:p>
            <a:pPr algn="l"/>
            <a:r>
              <a:rPr lang="en-IE" sz="2800" dirty="0"/>
              <a:t>The way you talk to yourself and how you think about things can have a direct effect on how you feel</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
        <p:nvSpPr>
          <p:cNvPr id="12" name="Content Placeholder 2"/>
          <p:cNvSpPr>
            <a:spLocks noGrp="1"/>
          </p:cNvSpPr>
          <p:nvPr/>
        </p:nvSpPr>
        <p:spPr>
          <a:xfrm>
            <a:off x="4644008" y="2420888"/>
            <a:ext cx="266429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1400" dirty="0"/>
              <a:t>I don’t need people to like my posts in order for me to feel ok. Real friendship is not about the number of likes online – having a few friends who care about me is more important than likes online.</a:t>
            </a:r>
            <a:endParaRPr lang="en-IE" sz="1400" i="1" dirty="0"/>
          </a:p>
        </p:txBody>
      </p:sp>
      <p:sp>
        <p:nvSpPr>
          <p:cNvPr id="13" name="Content Placeholder 2"/>
          <p:cNvSpPr>
            <a:spLocks noGrp="1"/>
          </p:cNvSpPr>
          <p:nvPr/>
        </p:nvSpPr>
        <p:spPr>
          <a:xfrm>
            <a:off x="1763688" y="4581128"/>
            <a:ext cx="252028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800" dirty="0"/>
              <a:t>Upset, lonely, hopeless</a:t>
            </a:r>
            <a:endParaRPr lang="en-GB" sz="1800" dirty="0"/>
          </a:p>
        </p:txBody>
      </p:sp>
      <p:sp>
        <p:nvSpPr>
          <p:cNvPr id="17" name="Content Placeholder 2"/>
          <p:cNvSpPr>
            <a:spLocks noGrp="1"/>
          </p:cNvSpPr>
          <p:nvPr/>
        </p:nvSpPr>
        <p:spPr>
          <a:xfrm>
            <a:off x="4644008" y="4437112"/>
            <a:ext cx="2736304"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1400" dirty="0"/>
              <a:t>Not letting my mood be totally dependent on likes online. Comforted by the thought that social media is not representative of real life. Focused on the things </a:t>
            </a:r>
          </a:p>
          <a:p>
            <a:pPr marL="0" indent="0">
              <a:spcBef>
                <a:spcPts val="0"/>
              </a:spcBef>
              <a:buNone/>
            </a:pPr>
            <a:r>
              <a:rPr lang="en-IE" sz="1400" dirty="0"/>
              <a:t>I enjoy doing in my own life. </a:t>
            </a:r>
            <a:endParaRPr lang="en-IE" sz="1400" i="1" dirty="0"/>
          </a:p>
        </p:txBody>
      </p:sp>
    </p:spTree>
    <p:extLst>
      <p:ext uri="{BB962C8B-B14F-4D97-AF65-F5344CB8AC3E}">
        <p14:creationId xmlns:p14="http://schemas.microsoft.com/office/powerpoint/2010/main" val="3659657717"/>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1"/>
          <p:cNvSpPr>
            <a:spLocks noGrp="1"/>
          </p:cNvSpPr>
          <p:nvPr>
            <p:ph type="title"/>
          </p:nvPr>
        </p:nvSpPr>
        <p:spPr>
          <a:xfrm>
            <a:off x="611561" y="476672"/>
            <a:ext cx="8136904" cy="864096"/>
          </a:xfrm>
        </p:spPr>
        <p:txBody>
          <a:bodyPr>
            <a:noAutofit/>
          </a:bodyPr>
          <a:lstStyle/>
          <a:p>
            <a:pPr algn="l"/>
            <a:r>
              <a:rPr lang="en-IE" sz="2800" dirty="0"/>
              <a:t>Each group pick an example of a situation that would be difficult to deal with and fill it in on the chart below</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576486075"/>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
        <p:nvSpPr>
          <p:cNvPr id="19" name="Title 1"/>
          <p:cNvSpPr>
            <a:spLocks noGrp="1"/>
          </p:cNvSpPr>
          <p:nvPr>
            <p:ph type="title"/>
          </p:nvPr>
        </p:nvSpPr>
        <p:spPr>
          <a:xfrm>
            <a:off x="612000" y="684000"/>
            <a:ext cx="8568952" cy="864096"/>
          </a:xfrm>
        </p:spPr>
        <p:txBody>
          <a:bodyPr>
            <a:noAutofit/>
          </a:bodyPr>
          <a:lstStyle/>
          <a:p>
            <a:pPr algn="l"/>
            <a:r>
              <a:rPr lang="en-IE" sz="3000" i="1" dirty="0">
                <a:solidFill>
                  <a:srgbClr val="000000"/>
                </a:solidFill>
              </a:rPr>
              <a:t>Things to think about before the next lesson </a:t>
            </a:r>
            <a:r>
              <a:rPr lang="en-IE" sz="3000" i="1" dirty="0">
                <a:solidFill>
                  <a:srgbClr val="000000"/>
                </a:solidFill>
                <a:sym typeface="Wingdings" pitchFamily="2" charset="2"/>
              </a:rPr>
              <a:t></a:t>
            </a:r>
            <a:br>
              <a:rPr lang="en-IE" sz="3000" i="1" dirty="0">
                <a:solidFill>
                  <a:srgbClr val="000000"/>
                </a:solidFill>
              </a:rPr>
            </a:br>
            <a:endParaRPr lang="en-IE" sz="3000" i="1" dirty="0">
              <a:solidFill>
                <a:srgbClr val="000000"/>
              </a:solidFill>
            </a:endParaRPr>
          </a:p>
        </p:txBody>
      </p:sp>
      <p:sp>
        <p:nvSpPr>
          <p:cNvPr id="3" name="TextBox 2"/>
          <p:cNvSpPr txBox="1"/>
          <p:nvPr/>
        </p:nvSpPr>
        <p:spPr>
          <a:xfrm>
            <a:off x="611560" y="1772816"/>
            <a:ext cx="8136904" cy="1200329"/>
          </a:xfrm>
          <a:prstGeom prst="rect">
            <a:avLst/>
          </a:prstGeom>
          <a:noFill/>
        </p:spPr>
        <p:txBody>
          <a:bodyPr wrap="square" rtlCol="0">
            <a:spAutoFit/>
          </a:bodyPr>
          <a:lstStyle/>
          <a:p>
            <a:r>
              <a:rPr lang="en-US" dirty="0"/>
              <a:t>Try and become more aware of what you are saying/thinking to yourself and see if you can change your self talk to be more positive. You can use the grid below to help change some of your self talk if you wish. Sometimes it’s easier to consider how you would advise a good friend if they were thinking this way.</a:t>
            </a:r>
          </a:p>
        </p:txBody>
      </p:sp>
    </p:spTree>
    <p:extLst>
      <p:ext uri="{BB962C8B-B14F-4D97-AF65-F5344CB8AC3E}">
        <p14:creationId xmlns:p14="http://schemas.microsoft.com/office/powerpoint/2010/main" val="1961409897"/>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1"/>
          <p:cNvSpPr>
            <a:spLocks noGrp="1"/>
          </p:cNvSpPr>
          <p:nvPr>
            <p:ph type="title"/>
          </p:nvPr>
        </p:nvSpPr>
        <p:spPr>
          <a:xfrm>
            <a:off x="611561" y="684000"/>
            <a:ext cx="8136904" cy="864096"/>
          </a:xfrm>
        </p:spPr>
        <p:txBody>
          <a:bodyPr>
            <a:noAutofit/>
          </a:bodyPr>
          <a:lstStyle/>
          <a:p>
            <a:pPr algn="l"/>
            <a:r>
              <a:rPr lang="en-IE" sz="3000" b="1" dirty="0"/>
              <a:t>Body Image </a:t>
            </a:r>
            <a:r>
              <a:rPr lang="en-IE" sz="3000" dirty="0"/>
              <a:t>is only </a:t>
            </a:r>
            <a:r>
              <a:rPr lang="en-IE" sz="3000" b="1" dirty="0"/>
              <a:t>1 part </a:t>
            </a:r>
            <a:r>
              <a:rPr lang="en-IE" sz="3000" dirty="0"/>
              <a:t>of who we are</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
        <p:nvSpPr>
          <p:cNvPr id="2" name="TextBox 1"/>
          <p:cNvSpPr txBox="1"/>
          <p:nvPr/>
        </p:nvSpPr>
        <p:spPr>
          <a:xfrm>
            <a:off x="3275856" y="2636912"/>
            <a:ext cx="2592288" cy="1015663"/>
          </a:xfrm>
          <a:prstGeom prst="rect">
            <a:avLst/>
          </a:prstGeom>
          <a:noFill/>
        </p:spPr>
        <p:txBody>
          <a:bodyPr wrap="square" rtlCol="0">
            <a:spAutoFit/>
          </a:bodyPr>
          <a:lstStyle/>
          <a:p>
            <a:pPr algn="ctr"/>
            <a:r>
              <a:rPr lang="en-US" sz="3000" b="1" dirty="0"/>
              <a:t>Something to think about…</a:t>
            </a:r>
          </a:p>
        </p:txBody>
      </p:sp>
      <p:sp>
        <p:nvSpPr>
          <p:cNvPr id="21" name="Content Placeholder 2"/>
          <p:cNvSpPr>
            <a:spLocks noGrp="1"/>
          </p:cNvSpPr>
          <p:nvPr/>
        </p:nvSpPr>
        <p:spPr>
          <a:xfrm>
            <a:off x="571906" y="5129585"/>
            <a:ext cx="7848872" cy="1107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200" i="1" dirty="0"/>
              <a:t>Think of </a:t>
            </a:r>
            <a:r>
              <a:rPr lang="en-IE" sz="2200" b="1" i="1" dirty="0"/>
              <a:t>5 people </a:t>
            </a:r>
            <a:r>
              <a:rPr lang="en-IE" sz="2200" i="1" dirty="0"/>
              <a:t>you like spending time with – </a:t>
            </a:r>
            <a:r>
              <a:rPr lang="en-IE" sz="2200" b="1" i="1" dirty="0"/>
              <a:t>why</a:t>
            </a:r>
            <a:r>
              <a:rPr lang="en-IE" sz="2200" i="1" dirty="0"/>
              <a:t> do you like spending time with them?</a:t>
            </a:r>
          </a:p>
        </p:txBody>
      </p:sp>
      <p:sp>
        <p:nvSpPr>
          <p:cNvPr id="13" name="Content Placeholder 2"/>
          <p:cNvSpPr>
            <a:spLocks noGrp="1"/>
          </p:cNvSpPr>
          <p:nvPr/>
        </p:nvSpPr>
        <p:spPr>
          <a:xfrm>
            <a:off x="611560" y="1844824"/>
            <a:ext cx="3240360"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200" b="1" dirty="0"/>
              <a:t>Video 3:</a:t>
            </a:r>
            <a:r>
              <a:rPr lang="en-US" sz="2200" dirty="0"/>
              <a:t> </a:t>
            </a:r>
            <a:r>
              <a:rPr lang="en-US" sz="2200" i="1" dirty="0"/>
              <a:t>Change how you feel not how you look</a:t>
            </a:r>
            <a:endParaRPr lang="en-IE" sz="2200" i="1" dirty="0"/>
          </a:p>
        </p:txBody>
      </p:sp>
      <p:sp>
        <p:nvSpPr>
          <p:cNvPr id="17" name="Content Placeholder 2"/>
          <p:cNvSpPr>
            <a:spLocks noGrp="1"/>
          </p:cNvSpPr>
          <p:nvPr/>
        </p:nvSpPr>
        <p:spPr>
          <a:xfrm>
            <a:off x="323528" y="5733256"/>
            <a:ext cx="5184576"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IE" sz="2400" dirty="0"/>
          </a:p>
        </p:txBody>
      </p:sp>
      <p:grpSp>
        <p:nvGrpSpPr>
          <p:cNvPr id="18" name="Group 17">
            <a:extLst>
              <a:ext uri="{FF2B5EF4-FFF2-40B4-BE49-F238E27FC236}">
                <a16:creationId xmlns:a16="http://schemas.microsoft.com/office/drawing/2014/main" id="{D26A62D1-ECD2-4ADA-9482-2AA844D4C33E}"/>
              </a:ext>
            </a:extLst>
          </p:cNvPr>
          <p:cNvGrpSpPr/>
          <p:nvPr/>
        </p:nvGrpSpPr>
        <p:grpSpPr>
          <a:xfrm>
            <a:off x="593812" y="2515968"/>
            <a:ext cx="2376264" cy="2376264"/>
            <a:chOff x="467544" y="3743369"/>
            <a:chExt cx="2376264" cy="2376264"/>
          </a:xfrm>
        </p:grpSpPr>
        <p:grpSp>
          <p:nvGrpSpPr>
            <p:cNvPr id="19" name="Group 18">
              <a:extLst>
                <a:ext uri="{FF2B5EF4-FFF2-40B4-BE49-F238E27FC236}">
                  <a16:creationId xmlns:a16="http://schemas.microsoft.com/office/drawing/2014/main" id="{B71BA189-E4C1-49BC-93B7-DD4B0E93C0AA}"/>
                </a:ext>
              </a:extLst>
            </p:cNvPr>
            <p:cNvGrpSpPr/>
            <p:nvPr/>
          </p:nvGrpSpPr>
          <p:grpSpPr>
            <a:xfrm>
              <a:off x="467544" y="3743369"/>
              <a:ext cx="2376264" cy="2376264"/>
              <a:chOff x="612000" y="2965154"/>
              <a:chExt cx="2376264" cy="2376264"/>
            </a:xfrm>
          </p:grpSpPr>
          <p:pic>
            <p:nvPicPr>
              <p:cNvPr id="24" name="Graphic 23" descr="Laptop">
                <a:hlinkClick r:id="rId4"/>
                <a:extLst>
                  <a:ext uri="{FF2B5EF4-FFF2-40B4-BE49-F238E27FC236}">
                    <a16:creationId xmlns:a16="http://schemas.microsoft.com/office/drawing/2014/main" id="{41F8C75D-7D3D-41AC-8E9E-BECED8CFA8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2000" y="2965154"/>
                <a:ext cx="2376264" cy="2376264"/>
              </a:xfrm>
              <a:prstGeom prst="rect">
                <a:avLst/>
              </a:prstGeom>
            </p:spPr>
          </p:pic>
          <p:pic>
            <p:nvPicPr>
              <p:cNvPr id="25" name="Picture 24" descr="A picture containing drawing&#10;&#10;Description automatically generated">
                <a:hlinkClick r:id="rId7"/>
                <a:extLst>
                  <a:ext uri="{FF2B5EF4-FFF2-40B4-BE49-F238E27FC236}">
                    <a16:creationId xmlns:a16="http://schemas.microsoft.com/office/drawing/2014/main" id="{6DB2654D-5BF9-4771-92E7-1A3C3E8B1E27}"/>
                  </a:ext>
                </a:extLst>
              </p:cNvPr>
              <p:cNvPicPr>
                <a:picLocks noChangeAspect="1"/>
              </p:cNvPicPr>
              <p:nvPr/>
            </p:nvPicPr>
            <p:blipFill rotWithShape="1">
              <a:blip r:embed="rId8">
                <a:extLst>
                  <a:ext uri="{28A0092B-C50C-407E-A947-70E740481C1C}">
                    <a14:useLocalDpi xmlns:a14="http://schemas.microsoft.com/office/drawing/2010/main" val="0"/>
                  </a:ext>
                </a:extLst>
              </a:blip>
              <a:srcRect l="7129" r="7191"/>
              <a:stretch/>
            </p:blipFill>
            <p:spPr>
              <a:xfrm>
                <a:off x="1188064" y="3704254"/>
                <a:ext cx="1224136" cy="702812"/>
              </a:xfrm>
              <a:prstGeom prst="rect">
                <a:avLst/>
              </a:prstGeom>
            </p:spPr>
          </p:pic>
        </p:grpSp>
        <p:sp>
          <p:nvSpPr>
            <p:cNvPr id="23" name="TextBox 22">
              <a:extLst>
                <a:ext uri="{FF2B5EF4-FFF2-40B4-BE49-F238E27FC236}">
                  <a16:creationId xmlns:a16="http://schemas.microsoft.com/office/drawing/2014/main" id="{6439A8DF-70FE-469C-B54D-96B9D5A017AC}"/>
                </a:ext>
              </a:extLst>
            </p:cNvPr>
            <p:cNvSpPr txBox="1"/>
            <p:nvPr/>
          </p:nvSpPr>
          <p:spPr>
            <a:xfrm>
              <a:off x="755136" y="5683470"/>
              <a:ext cx="1944216" cy="369332"/>
            </a:xfrm>
            <a:prstGeom prst="rect">
              <a:avLst/>
            </a:prstGeom>
            <a:noFill/>
          </p:spPr>
          <p:txBody>
            <a:bodyPr wrap="square" rtlCol="0">
              <a:spAutoFit/>
            </a:bodyPr>
            <a:lstStyle/>
            <a:p>
              <a:r>
                <a:rPr lang="en-IE" dirty="0">
                  <a:hlinkClick r:id="rId7"/>
                </a:rPr>
                <a:t>Watch the video</a:t>
              </a:r>
              <a:endParaRPr lang="en-IE" dirty="0"/>
            </a:p>
          </p:txBody>
        </p:sp>
      </p:grpSp>
    </p:spTree>
    <p:extLst>
      <p:ext uri="{BB962C8B-B14F-4D97-AF65-F5344CB8AC3E}">
        <p14:creationId xmlns:p14="http://schemas.microsoft.com/office/powerpoint/2010/main" val="2435889130"/>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1"/>
          <p:cNvSpPr>
            <a:spLocks noGrp="1"/>
          </p:cNvSpPr>
          <p:nvPr>
            <p:ph type="title"/>
          </p:nvPr>
        </p:nvSpPr>
        <p:spPr>
          <a:xfrm>
            <a:off x="611561" y="684000"/>
            <a:ext cx="8136904" cy="864096"/>
          </a:xfrm>
        </p:spPr>
        <p:txBody>
          <a:bodyPr>
            <a:noAutofit/>
          </a:bodyPr>
          <a:lstStyle/>
          <a:p>
            <a:pPr algn="l"/>
            <a:r>
              <a:rPr lang="en-IE" sz="3000" dirty="0"/>
              <a:t>Look out for each other</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
        <p:nvSpPr>
          <p:cNvPr id="2" name="TextBox 1"/>
          <p:cNvSpPr txBox="1"/>
          <p:nvPr/>
        </p:nvSpPr>
        <p:spPr>
          <a:xfrm>
            <a:off x="5868144" y="4149080"/>
            <a:ext cx="2592288" cy="1246495"/>
          </a:xfrm>
          <a:prstGeom prst="rect">
            <a:avLst/>
          </a:prstGeom>
          <a:noFill/>
        </p:spPr>
        <p:txBody>
          <a:bodyPr wrap="square" rtlCol="0">
            <a:spAutoFit/>
          </a:bodyPr>
          <a:lstStyle/>
          <a:p>
            <a:pPr algn="ctr"/>
            <a:r>
              <a:rPr lang="en-US" sz="1500" dirty="0"/>
              <a:t>All of us have </a:t>
            </a:r>
            <a:r>
              <a:rPr lang="en-US" sz="1500" b="1" dirty="0"/>
              <a:t>ups</a:t>
            </a:r>
            <a:r>
              <a:rPr lang="en-US" sz="1500" dirty="0"/>
              <a:t> and </a:t>
            </a:r>
          </a:p>
          <a:p>
            <a:pPr algn="ctr"/>
            <a:r>
              <a:rPr lang="en-US" sz="1500" b="1" dirty="0"/>
              <a:t>downs</a:t>
            </a:r>
            <a:r>
              <a:rPr lang="en-US" sz="1500" dirty="0"/>
              <a:t> but a smile or a friendly chat can really make a difference to somebody when they’re down</a:t>
            </a:r>
          </a:p>
        </p:txBody>
      </p:sp>
    </p:spTree>
    <p:extLst>
      <p:ext uri="{BB962C8B-B14F-4D97-AF65-F5344CB8AC3E}">
        <p14:creationId xmlns:p14="http://schemas.microsoft.com/office/powerpoint/2010/main" val="1601388187"/>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1561" y="548680"/>
            <a:ext cx="8136904" cy="864096"/>
          </a:xfrm>
        </p:spPr>
        <p:txBody>
          <a:bodyPr>
            <a:noAutofit/>
          </a:bodyPr>
          <a:lstStyle/>
          <a:p>
            <a:pPr algn="l"/>
            <a:r>
              <a:rPr lang="en-IE" sz="2200" b="1" dirty="0"/>
              <a:t>Supports for tough times: </a:t>
            </a:r>
            <a:r>
              <a:rPr lang="en-IE" sz="2200" dirty="0"/>
              <a:t>Remember no matter what your concern,</a:t>
            </a:r>
            <a:br>
              <a:rPr lang="en-IE" sz="2200" dirty="0"/>
            </a:br>
            <a:r>
              <a:rPr lang="en-IE" sz="2200" dirty="0"/>
              <a:t>there is always someone who can help </a:t>
            </a:r>
            <a:r>
              <a:rPr lang="en-IE" sz="2200" dirty="0">
                <a:sym typeface="Wingdings" panose="05000000000000000000" pitchFamily="2" charset="2"/>
              </a:rPr>
              <a:t></a:t>
            </a:r>
            <a:endParaRPr lang="en-IE" sz="2200" dirty="0"/>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3" name="Group 12"/>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pic>
        <p:nvPicPr>
          <p:cNvPr id="17" name="Content Placeholder 3" descr="bodywhys image.jpg"/>
          <p:cNvPicPr>
            <a:picLocks noGrp="1"/>
          </p:cNvPicPr>
          <p:nvPr>
            <p:ph idx="1"/>
          </p:nvPr>
        </p:nvPicPr>
        <p:blipFill>
          <a:blip r:embed="rId4" cstate="print"/>
          <a:stretch>
            <a:fillRect/>
          </a:stretch>
        </p:blipFill>
        <p:spPr>
          <a:xfrm>
            <a:off x="388981" y="1988840"/>
            <a:ext cx="2382819" cy="821345"/>
          </a:xfrm>
          <a:prstGeom prst="rect">
            <a:avLst/>
          </a:prstGeom>
        </p:spPr>
      </p:pic>
      <p:pic>
        <p:nvPicPr>
          <p:cNvPr id="18" name="Picture 17" descr="spunout_logo.png"/>
          <p:cNvPicPr/>
          <p:nvPr/>
        </p:nvPicPr>
        <p:blipFill>
          <a:blip r:embed="rId5" cstate="print"/>
          <a:stretch>
            <a:fillRect/>
          </a:stretch>
        </p:blipFill>
        <p:spPr>
          <a:xfrm>
            <a:off x="3995936" y="3461135"/>
            <a:ext cx="2952328" cy="615937"/>
          </a:xfrm>
          <a:prstGeom prst="rect">
            <a:avLst/>
          </a:prstGeom>
        </p:spPr>
      </p:pic>
      <p:pic>
        <p:nvPicPr>
          <p:cNvPr id="19" name="Picture 18" descr="http://spunout.ie/images/services/Samaritans-Logo-Small.jpg">
            <a:hlinkClick r:id="rId6"/>
          </p:cNvPr>
          <p:cNvPicPr/>
          <p:nvPr/>
        </p:nvPicPr>
        <p:blipFill>
          <a:blip r:embed="rId7" cstate="print"/>
          <a:srcRect/>
          <a:stretch>
            <a:fillRect/>
          </a:stretch>
        </p:blipFill>
        <p:spPr bwMode="auto">
          <a:xfrm>
            <a:off x="6300192" y="4221088"/>
            <a:ext cx="2559496" cy="537494"/>
          </a:xfrm>
          <a:prstGeom prst="rect">
            <a:avLst/>
          </a:prstGeom>
          <a:noFill/>
          <a:ln w="9525">
            <a:noFill/>
            <a:miter lim="800000"/>
            <a:headEnd/>
            <a:tailEnd/>
          </a:ln>
        </p:spPr>
      </p:pic>
      <p:pic>
        <p:nvPicPr>
          <p:cNvPr id="20" name="Picture 19" descr="http://spunout.ie/images/services/ChildLine_mini.png">
            <a:hlinkClick r:id="rId8"/>
          </p:cNvPr>
          <p:cNvPicPr/>
          <p:nvPr/>
        </p:nvPicPr>
        <p:blipFill>
          <a:blip r:embed="rId9" cstate="print"/>
          <a:srcRect/>
          <a:stretch>
            <a:fillRect/>
          </a:stretch>
        </p:blipFill>
        <p:spPr bwMode="auto">
          <a:xfrm>
            <a:off x="7380312" y="1988840"/>
            <a:ext cx="1404287" cy="720080"/>
          </a:xfrm>
          <a:prstGeom prst="rect">
            <a:avLst/>
          </a:prstGeom>
          <a:noFill/>
          <a:ln w="9525">
            <a:noFill/>
            <a:miter lim="800000"/>
            <a:headEnd/>
            <a:tailEnd/>
          </a:ln>
        </p:spPr>
      </p:pic>
      <p:pic>
        <p:nvPicPr>
          <p:cNvPr id="21" name="Picture 20" descr="http://spunout.ie/images/services/belong_to_pink_logo.jpg">
            <a:hlinkClick r:id="rId10"/>
          </p:cNvPr>
          <p:cNvPicPr/>
          <p:nvPr/>
        </p:nvPicPr>
        <p:blipFill>
          <a:blip r:embed="rId11" cstate="print"/>
          <a:srcRect/>
          <a:stretch>
            <a:fillRect/>
          </a:stretch>
        </p:blipFill>
        <p:spPr bwMode="auto">
          <a:xfrm>
            <a:off x="3347864" y="1988840"/>
            <a:ext cx="1280160" cy="1125072"/>
          </a:xfrm>
          <a:prstGeom prst="rect">
            <a:avLst/>
          </a:prstGeom>
          <a:noFill/>
          <a:ln w="9525">
            <a:noFill/>
            <a:miter lim="800000"/>
            <a:headEnd/>
            <a:tailEnd/>
          </a:ln>
        </p:spPr>
      </p:pic>
      <p:pic>
        <p:nvPicPr>
          <p:cNvPr id="22" name="Picture 21" descr="http://spunout.ie/images/services/Aware.png">
            <a:hlinkClick r:id="rId12"/>
          </p:cNvPr>
          <p:cNvPicPr/>
          <p:nvPr/>
        </p:nvPicPr>
        <p:blipFill>
          <a:blip r:embed="rId13" cstate="print"/>
          <a:srcRect/>
          <a:stretch>
            <a:fillRect/>
          </a:stretch>
        </p:blipFill>
        <p:spPr bwMode="auto">
          <a:xfrm>
            <a:off x="372552" y="5157192"/>
            <a:ext cx="2327240" cy="743456"/>
          </a:xfrm>
          <a:prstGeom prst="rect">
            <a:avLst/>
          </a:prstGeom>
          <a:noFill/>
          <a:ln w="9525">
            <a:noFill/>
            <a:miter lim="800000"/>
            <a:headEnd/>
            <a:tailEnd/>
          </a:ln>
        </p:spPr>
      </p:pic>
      <p:pic>
        <p:nvPicPr>
          <p:cNvPr id="23" name="Picture 22" descr="ReachOut.com_logo_2013.jpg"/>
          <p:cNvPicPr/>
          <p:nvPr/>
        </p:nvPicPr>
        <p:blipFill>
          <a:blip r:embed="rId14" cstate="print"/>
          <a:stretch>
            <a:fillRect/>
          </a:stretch>
        </p:blipFill>
        <p:spPr>
          <a:xfrm>
            <a:off x="7452320" y="5013176"/>
            <a:ext cx="1351566" cy="803016"/>
          </a:xfrm>
          <a:prstGeom prst="rect">
            <a:avLst/>
          </a:prstGeom>
        </p:spPr>
      </p:pic>
      <p:pic>
        <p:nvPicPr>
          <p:cNvPr id="24" name="Picture 23" descr="http://spunout.ie/images/services/PosOptions.jpg">
            <a:hlinkClick r:id="rId15"/>
          </p:cNvPr>
          <p:cNvPicPr/>
          <p:nvPr/>
        </p:nvPicPr>
        <p:blipFill>
          <a:blip r:embed="rId16" cstate="print"/>
          <a:srcRect/>
          <a:stretch>
            <a:fillRect/>
          </a:stretch>
        </p:blipFill>
        <p:spPr bwMode="auto">
          <a:xfrm>
            <a:off x="241573" y="3288779"/>
            <a:ext cx="2962275" cy="1076325"/>
          </a:xfrm>
          <a:prstGeom prst="rect">
            <a:avLst/>
          </a:prstGeom>
          <a:noFill/>
          <a:ln w="9525">
            <a:noFill/>
            <a:miter lim="800000"/>
            <a:headEnd/>
            <a:tailEnd/>
          </a:ln>
        </p:spPr>
      </p:pic>
      <p:pic>
        <p:nvPicPr>
          <p:cNvPr id="25" name="Picture 24" descr="jigsaw-national-logo-web.png"/>
          <p:cNvPicPr/>
          <p:nvPr/>
        </p:nvPicPr>
        <p:blipFill>
          <a:blip r:embed="rId17" cstate="print"/>
          <a:stretch>
            <a:fillRect/>
          </a:stretch>
        </p:blipFill>
        <p:spPr>
          <a:xfrm>
            <a:off x="5220072" y="1988840"/>
            <a:ext cx="1740853" cy="720080"/>
          </a:xfrm>
          <a:prstGeom prst="rect">
            <a:avLst/>
          </a:prstGeom>
        </p:spPr>
      </p:pic>
      <p:pic>
        <p:nvPicPr>
          <p:cNvPr id="26" name="Picture 25" descr="http://spunout.ie/images/services/DrugHelpline.jpg">
            <a:hlinkClick r:id="rId18"/>
          </p:cNvPr>
          <p:cNvPicPr/>
          <p:nvPr/>
        </p:nvPicPr>
        <p:blipFill>
          <a:blip r:embed="rId19" cstate="print"/>
          <a:srcRect/>
          <a:stretch>
            <a:fillRect/>
          </a:stretch>
        </p:blipFill>
        <p:spPr bwMode="auto">
          <a:xfrm>
            <a:off x="3851920" y="4725144"/>
            <a:ext cx="1638300" cy="1062355"/>
          </a:xfrm>
          <a:prstGeom prst="rect">
            <a:avLst/>
          </a:prstGeom>
          <a:noFill/>
          <a:ln w="9525">
            <a:noFill/>
            <a:miter lim="800000"/>
            <a:headEnd/>
            <a:tailEnd/>
          </a:ln>
        </p:spPr>
      </p:pic>
    </p:spTree>
    <p:extLst>
      <p:ext uri="{BB962C8B-B14F-4D97-AF65-F5344CB8AC3E}">
        <p14:creationId xmlns:p14="http://schemas.microsoft.com/office/powerpoint/2010/main" val="3472764688"/>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11560" y="684000"/>
            <a:ext cx="8064896" cy="892696"/>
          </a:xfrm>
        </p:spPr>
        <p:txBody>
          <a:bodyPr/>
          <a:lstStyle/>
          <a:p>
            <a:pPr>
              <a:buNone/>
            </a:pPr>
            <a:r>
              <a:rPr lang="en-IE" sz="3000" dirty="0"/>
              <a:t>The right fit?</a:t>
            </a:r>
          </a:p>
          <a:p>
            <a:pPr algn="ctr">
              <a:buNone/>
            </a:pPr>
            <a:endParaRPr lang="en-IE" sz="4400" dirty="0"/>
          </a:p>
          <a:p>
            <a:pPr algn="ctr">
              <a:buNone/>
            </a:pPr>
            <a:endParaRPr lang="en-IE" sz="4400" dirty="0"/>
          </a:p>
        </p:txBody>
      </p:sp>
      <p:sp>
        <p:nvSpPr>
          <p:cNvPr id="8"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9"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sp>
        <p:nvSpPr>
          <p:cNvPr id="7" name="Content Placeholder 2"/>
          <p:cNvSpPr>
            <a:spLocks noGrp="1"/>
          </p:cNvSpPr>
          <p:nvPr/>
        </p:nvSpPr>
        <p:spPr>
          <a:xfrm>
            <a:off x="611560" y="1844824"/>
            <a:ext cx="3528392"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200" dirty="0"/>
              <a:t>Sometimes people think that by trying to be more like other people they will fit in and feel better.</a:t>
            </a:r>
          </a:p>
        </p:txBody>
      </p:sp>
    </p:spTree>
    <p:extLst>
      <p:ext uri="{BB962C8B-B14F-4D97-AF65-F5344CB8AC3E}">
        <p14:creationId xmlns:p14="http://schemas.microsoft.com/office/powerpoint/2010/main" val="1565872958"/>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323528" y="2276872"/>
            <a:ext cx="8496944" cy="1143000"/>
          </a:xfrm>
        </p:spPr>
        <p:txBody>
          <a:bodyPr/>
          <a:lstStyle/>
          <a:p>
            <a:r>
              <a:rPr lang="en-US" sz="4000" dirty="0"/>
              <a:t>Visit </a:t>
            </a:r>
            <a:r>
              <a:rPr lang="en-US" sz="4000" b="1" dirty="0" err="1"/>
              <a:t>www.bodywhys.ie</a:t>
            </a:r>
            <a:r>
              <a:rPr lang="en-US" sz="4000" b="1" dirty="0"/>
              <a:t> </a:t>
            </a:r>
            <a:r>
              <a:rPr lang="en-US" sz="4000" dirty="0"/>
              <a:t>for</a:t>
            </a:r>
            <a:br>
              <a:rPr lang="en-US" sz="4000" dirty="0"/>
            </a:br>
            <a:r>
              <a:rPr lang="en-US" sz="4000" dirty="0"/>
              <a:t>more information &amp; resources</a:t>
            </a:r>
          </a:p>
        </p:txBody>
      </p:sp>
      <p:grpSp>
        <p:nvGrpSpPr>
          <p:cNvPr id="10" name="Group 9"/>
          <p:cNvGrpSpPr/>
          <p:nvPr/>
        </p:nvGrpSpPr>
        <p:grpSpPr>
          <a:xfrm>
            <a:off x="323528" y="6309320"/>
            <a:ext cx="8496944" cy="313011"/>
            <a:chOff x="323528" y="6309320"/>
            <a:chExt cx="8496944" cy="313011"/>
          </a:xfrm>
        </p:grpSpPr>
        <p:sp>
          <p:nvSpPr>
            <p:cNvPr id="11"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2"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308212126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4"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sp>
        <p:nvSpPr>
          <p:cNvPr id="16" name="Content Placeholder 2"/>
          <p:cNvSpPr>
            <a:spLocks noGrp="1"/>
          </p:cNvSpPr>
          <p:nvPr>
            <p:ph idx="1"/>
          </p:nvPr>
        </p:nvSpPr>
        <p:spPr>
          <a:xfrm>
            <a:off x="611560" y="684000"/>
            <a:ext cx="8064896" cy="892696"/>
          </a:xfrm>
        </p:spPr>
        <p:txBody>
          <a:bodyPr/>
          <a:lstStyle/>
          <a:p>
            <a:pPr>
              <a:buNone/>
            </a:pPr>
            <a:r>
              <a:rPr lang="en-IE" sz="3000" b="1" dirty="0"/>
              <a:t>Video 1: </a:t>
            </a:r>
            <a:r>
              <a:rPr lang="en-IE" sz="3000" i="1" dirty="0"/>
              <a:t>The right fit?</a:t>
            </a:r>
          </a:p>
          <a:p>
            <a:pPr algn="ctr">
              <a:buNone/>
            </a:pPr>
            <a:endParaRPr lang="en-IE" sz="4400" dirty="0"/>
          </a:p>
          <a:p>
            <a:pPr algn="ctr">
              <a:buNone/>
            </a:pPr>
            <a:endParaRPr lang="en-IE" sz="4400" dirty="0"/>
          </a:p>
        </p:txBody>
      </p:sp>
      <p:sp>
        <p:nvSpPr>
          <p:cNvPr id="17" name="Content Placeholder 2"/>
          <p:cNvSpPr>
            <a:spLocks noGrp="1"/>
          </p:cNvSpPr>
          <p:nvPr/>
        </p:nvSpPr>
        <p:spPr>
          <a:xfrm>
            <a:off x="611560" y="1844824"/>
            <a:ext cx="3528392"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200" dirty="0"/>
              <a:t>This video is about trying to fit in. Each time the students change a part of themselves to fit in they get a jigsaw piece.  They think that by changing themselves to fit in they will be liked more. </a:t>
            </a:r>
          </a:p>
        </p:txBody>
      </p:sp>
      <p:sp>
        <p:nvSpPr>
          <p:cNvPr id="19" name="Content Placeholder 2"/>
          <p:cNvSpPr>
            <a:spLocks noGrp="1"/>
          </p:cNvSpPr>
          <p:nvPr/>
        </p:nvSpPr>
        <p:spPr>
          <a:xfrm>
            <a:off x="611560" y="4252798"/>
            <a:ext cx="806489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200" dirty="0"/>
              <a:t>They are all racing to change themselves and fill </a:t>
            </a:r>
          </a:p>
          <a:p>
            <a:pPr marL="0" indent="0">
              <a:spcBef>
                <a:spcPts val="0"/>
              </a:spcBef>
              <a:buNone/>
            </a:pPr>
            <a:r>
              <a:rPr lang="en-IE" sz="2200" dirty="0"/>
              <a:t>their jigsaw so they feel more comfortable </a:t>
            </a:r>
          </a:p>
          <a:p>
            <a:pPr marL="0" indent="0">
              <a:spcBef>
                <a:spcPts val="0"/>
              </a:spcBef>
              <a:buNone/>
            </a:pPr>
            <a:r>
              <a:rPr lang="en-IE" sz="2200" dirty="0"/>
              <a:t>and don’t stand out.</a:t>
            </a:r>
          </a:p>
          <a:p>
            <a:pPr marL="0" indent="0">
              <a:spcBef>
                <a:spcPts val="0"/>
              </a:spcBef>
              <a:buNone/>
            </a:pPr>
            <a:endParaRPr lang="en-IE" sz="2200" dirty="0"/>
          </a:p>
          <a:p>
            <a:pPr marL="0" indent="0">
              <a:spcBef>
                <a:spcPts val="0"/>
              </a:spcBef>
              <a:buNone/>
            </a:pPr>
            <a:endParaRPr lang="en-IE" sz="2200" dirty="0"/>
          </a:p>
          <a:p>
            <a:pPr marL="0" indent="0">
              <a:spcBef>
                <a:spcPts val="0"/>
              </a:spcBef>
              <a:buNone/>
            </a:pPr>
            <a:endParaRPr lang="en-IE" sz="2200" dirty="0"/>
          </a:p>
        </p:txBody>
      </p:sp>
      <p:grpSp>
        <p:nvGrpSpPr>
          <p:cNvPr id="10" name="Group 9">
            <a:extLst>
              <a:ext uri="{FF2B5EF4-FFF2-40B4-BE49-F238E27FC236}">
                <a16:creationId xmlns:a16="http://schemas.microsoft.com/office/drawing/2014/main" id="{707F75E5-3B80-48D1-9A74-715ECDA33F96}"/>
              </a:ext>
            </a:extLst>
          </p:cNvPr>
          <p:cNvGrpSpPr/>
          <p:nvPr/>
        </p:nvGrpSpPr>
        <p:grpSpPr>
          <a:xfrm>
            <a:off x="6443105" y="3933056"/>
            <a:ext cx="2376264" cy="2376264"/>
            <a:chOff x="467544" y="3743369"/>
            <a:chExt cx="2376264" cy="2376264"/>
          </a:xfrm>
        </p:grpSpPr>
        <p:grpSp>
          <p:nvGrpSpPr>
            <p:cNvPr id="11" name="Group 10">
              <a:extLst>
                <a:ext uri="{FF2B5EF4-FFF2-40B4-BE49-F238E27FC236}">
                  <a16:creationId xmlns:a16="http://schemas.microsoft.com/office/drawing/2014/main" id="{205F92C6-97C0-45A0-BF1F-20F747527A28}"/>
                </a:ext>
              </a:extLst>
            </p:cNvPr>
            <p:cNvGrpSpPr/>
            <p:nvPr/>
          </p:nvGrpSpPr>
          <p:grpSpPr>
            <a:xfrm>
              <a:off x="467544" y="3743369"/>
              <a:ext cx="2376264" cy="2376264"/>
              <a:chOff x="612000" y="2965154"/>
              <a:chExt cx="2376264" cy="2376264"/>
            </a:xfrm>
          </p:grpSpPr>
          <p:pic>
            <p:nvPicPr>
              <p:cNvPr id="18" name="Graphic 17" descr="Laptop">
                <a:hlinkClick r:id="rId3"/>
                <a:extLst>
                  <a:ext uri="{FF2B5EF4-FFF2-40B4-BE49-F238E27FC236}">
                    <a16:creationId xmlns:a16="http://schemas.microsoft.com/office/drawing/2014/main" id="{685DBBAA-3152-4553-910C-F34906C11A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2000" y="2965154"/>
                <a:ext cx="2376264" cy="2376264"/>
              </a:xfrm>
              <a:prstGeom prst="rect">
                <a:avLst/>
              </a:prstGeom>
            </p:spPr>
          </p:pic>
          <p:pic>
            <p:nvPicPr>
              <p:cNvPr id="20" name="Picture 19" descr="A picture containing drawing&#10;&#10;Description automatically generated">
                <a:hlinkClick r:id="rId6"/>
                <a:extLst>
                  <a:ext uri="{FF2B5EF4-FFF2-40B4-BE49-F238E27FC236}">
                    <a16:creationId xmlns:a16="http://schemas.microsoft.com/office/drawing/2014/main" id="{1DB9110E-C38A-47FA-A3B0-ADAC5A065DD9}"/>
                  </a:ext>
                </a:extLst>
              </p:cNvPr>
              <p:cNvPicPr>
                <a:picLocks noChangeAspect="1"/>
              </p:cNvPicPr>
              <p:nvPr/>
            </p:nvPicPr>
            <p:blipFill rotWithShape="1">
              <a:blip r:embed="rId7">
                <a:extLst>
                  <a:ext uri="{28A0092B-C50C-407E-A947-70E740481C1C}">
                    <a14:useLocalDpi xmlns:a14="http://schemas.microsoft.com/office/drawing/2010/main" val="0"/>
                  </a:ext>
                </a:extLst>
              </a:blip>
              <a:srcRect l="7129" r="7191"/>
              <a:stretch/>
            </p:blipFill>
            <p:spPr>
              <a:xfrm>
                <a:off x="1188064" y="3704254"/>
                <a:ext cx="1224136" cy="702812"/>
              </a:xfrm>
              <a:prstGeom prst="rect">
                <a:avLst/>
              </a:prstGeom>
            </p:spPr>
          </p:pic>
        </p:grpSp>
        <p:sp>
          <p:nvSpPr>
            <p:cNvPr id="12" name="TextBox 11">
              <a:extLst>
                <a:ext uri="{FF2B5EF4-FFF2-40B4-BE49-F238E27FC236}">
                  <a16:creationId xmlns:a16="http://schemas.microsoft.com/office/drawing/2014/main" id="{369C5922-A6E9-4980-9FA1-2A843EEBAF82}"/>
                </a:ext>
              </a:extLst>
            </p:cNvPr>
            <p:cNvSpPr txBox="1"/>
            <p:nvPr/>
          </p:nvSpPr>
          <p:spPr>
            <a:xfrm>
              <a:off x="755136" y="5683470"/>
              <a:ext cx="1944216" cy="369332"/>
            </a:xfrm>
            <a:prstGeom prst="rect">
              <a:avLst/>
            </a:prstGeom>
            <a:noFill/>
          </p:spPr>
          <p:txBody>
            <a:bodyPr wrap="square" rtlCol="0">
              <a:spAutoFit/>
            </a:bodyPr>
            <a:lstStyle/>
            <a:p>
              <a:r>
                <a:rPr lang="en-IE" dirty="0">
                  <a:hlinkClick r:id="rId6"/>
                </a:rPr>
                <a:t>Watch the video</a:t>
              </a:r>
              <a:endParaRPr lang="en-IE" dirty="0"/>
            </a:p>
          </p:txBody>
        </p:sp>
      </p:gr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question marks.jpg"/>
          <p:cNvPicPr>
            <a:picLocks noChangeAspect="1"/>
          </p:cNvPicPr>
          <p:nvPr/>
        </p:nvPicPr>
        <p:blipFill>
          <a:blip r:embed="rId4" cstate="print"/>
          <a:stretch>
            <a:fillRect/>
          </a:stretch>
        </p:blipFill>
        <p:spPr>
          <a:xfrm>
            <a:off x="3563888" y="4424351"/>
            <a:ext cx="4005379" cy="2433649"/>
          </a:xfrm>
          <a:prstGeom prst="rect">
            <a:avLst/>
          </a:prstGeom>
        </p:spPr>
      </p:pic>
      <p:sp>
        <p:nvSpPr>
          <p:cNvPr id="14" name="Content Placeholder 2"/>
          <p:cNvSpPr>
            <a:spLocks noGrp="1"/>
          </p:cNvSpPr>
          <p:nvPr/>
        </p:nvSpPr>
        <p:spPr>
          <a:xfrm>
            <a:off x="611560" y="2348880"/>
            <a:ext cx="7992888"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800" i="1" dirty="0"/>
              <a:t>Why do you think the people in the video did not look happy after getting all the jigsaw pieces?</a:t>
            </a:r>
          </a:p>
        </p:txBody>
      </p:sp>
      <p:sp>
        <p:nvSpPr>
          <p:cNvPr id="2" name="Title 1"/>
          <p:cNvSpPr>
            <a:spLocks noGrp="1"/>
          </p:cNvSpPr>
          <p:nvPr>
            <p:ph type="title"/>
          </p:nvPr>
        </p:nvSpPr>
        <p:spPr>
          <a:xfrm>
            <a:off x="611561" y="684000"/>
            <a:ext cx="8136904" cy="864096"/>
          </a:xfrm>
        </p:spPr>
        <p:txBody>
          <a:bodyPr>
            <a:noAutofit/>
          </a:bodyPr>
          <a:lstStyle/>
          <a:p>
            <a:pPr algn="l"/>
            <a:r>
              <a:rPr lang="en-IE" sz="3000" dirty="0"/>
              <a:t>Trying to fit in</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3" name="Group 12"/>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289092788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611560" y="2492896"/>
            <a:ext cx="2520280"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700" i="1" dirty="0"/>
              <a:t>Do you think it </a:t>
            </a:r>
            <a:br>
              <a:rPr lang="en-IE" sz="2700" i="1" dirty="0"/>
            </a:br>
            <a:r>
              <a:rPr lang="en-IE" sz="2700" i="1" dirty="0"/>
              <a:t>is a good idea to change yourself to fit in?</a:t>
            </a:r>
          </a:p>
          <a:p>
            <a:pPr marL="0" indent="0">
              <a:spcBef>
                <a:spcPts val="0"/>
              </a:spcBef>
              <a:buNone/>
            </a:pPr>
            <a:endParaRPr lang="en-IE" sz="2700" i="1" dirty="0"/>
          </a:p>
          <a:p>
            <a:pPr marL="0" indent="0">
              <a:spcBef>
                <a:spcPts val="0"/>
              </a:spcBef>
              <a:buNone/>
            </a:pPr>
            <a:r>
              <a:rPr lang="en-IE" sz="2700" b="1" i="1" dirty="0"/>
              <a:t>Why? Why not?</a:t>
            </a:r>
          </a:p>
          <a:p>
            <a:pPr marL="0" indent="0">
              <a:spcBef>
                <a:spcPts val="0"/>
              </a:spcBef>
              <a:buNone/>
            </a:pPr>
            <a:endParaRPr lang="en-IE" sz="2700" i="1" dirty="0"/>
          </a:p>
        </p:txBody>
      </p:sp>
      <p:sp>
        <p:nvSpPr>
          <p:cNvPr id="22" name="Title 1"/>
          <p:cNvSpPr>
            <a:spLocks noGrp="1"/>
          </p:cNvSpPr>
          <p:nvPr>
            <p:ph type="title"/>
          </p:nvPr>
        </p:nvSpPr>
        <p:spPr>
          <a:xfrm>
            <a:off x="611561" y="684000"/>
            <a:ext cx="8136904" cy="864096"/>
          </a:xfrm>
        </p:spPr>
        <p:txBody>
          <a:bodyPr>
            <a:noAutofit/>
          </a:bodyPr>
          <a:lstStyle/>
          <a:p>
            <a:pPr algn="l"/>
            <a:r>
              <a:rPr lang="en-IE" sz="3000" dirty="0"/>
              <a:t>Trying to fit in</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2214193429"/>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611560" y="1916832"/>
            <a:ext cx="2736304"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700" i="1" dirty="0"/>
              <a:t>What were the </a:t>
            </a:r>
            <a:br>
              <a:rPr lang="en-IE" sz="2700" i="1" dirty="0"/>
            </a:br>
            <a:r>
              <a:rPr lang="en-IE" sz="2700" i="1" dirty="0"/>
              <a:t>pressures on body </a:t>
            </a:r>
            <a:br>
              <a:rPr lang="en-IE" sz="2700" i="1" dirty="0"/>
            </a:br>
            <a:r>
              <a:rPr lang="en-IE" sz="2700" i="1" dirty="0"/>
              <a:t>image we saw in</a:t>
            </a:r>
          </a:p>
          <a:p>
            <a:pPr marL="0" indent="0">
              <a:spcBef>
                <a:spcPts val="0"/>
              </a:spcBef>
              <a:buNone/>
            </a:pPr>
            <a:r>
              <a:rPr lang="en-IE" sz="2700" i="1" dirty="0"/>
              <a:t>the video?</a:t>
            </a:r>
          </a:p>
          <a:p>
            <a:pPr marL="0" indent="0">
              <a:spcBef>
                <a:spcPts val="0"/>
              </a:spcBef>
              <a:buNone/>
            </a:pPr>
            <a:endParaRPr lang="en-IE" sz="2700" i="1" dirty="0"/>
          </a:p>
        </p:txBody>
      </p:sp>
      <p:sp>
        <p:nvSpPr>
          <p:cNvPr id="22" name="Title 1"/>
          <p:cNvSpPr>
            <a:spLocks noGrp="1"/>
          </p:cNvSpPr>
          <p:nvPr>
            <p:ph type="title"/>
          </p:nvPr>
        </p:nvSpPr>
        <p:spPr>
          <a:xfrm>
            <a:off x="611561" y="684000"/>
            <a:ext cx="8136904" cy="864096"/>
          </a:xfrm>
        </p:spPr>
        <p:txBody>
          <a:bodyPr>
            <a:noAutofit/>
          </a:bodyPr>
          <a:lstStyle/>
          <a:p>
            <a:pPr algn="l"/>
            <a:r>
              <a:rPr lang="en-IE" sz="3000" dirty="0"/>
              <a:t>Pressure on </a:t>
            </a:r>
            <a:r>
              <a:rPr lang="en-IE" sz="3000" b="1" dirty="0"/>
              <a:t>Body Image</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2335075021"/>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611560" y="2060848"/>
            <a:ext cx="3816424"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200" b="1" i="1" dirty="0"/>
              <a:t>How can we lessen pressure on friends in our conversations:</a:t>
            </a:r>
          </a:p>
          <a:p>
            <a:pPr marL="0" indent="0">
              <a:spcBef>
                <a:spcPts val="0"/>
              </a:spcBef>
              <a:buNone/>
            </a:pPr>
            <a:r>
              <a:rPr lang="en-IE" sz="2200" dirty="0"/>
              <a:t>about the media, how people look, dieting, protein, fashion or make up?</a:t>
            </a:r>
          </a:p>
          <a:p>
            <a:pPr marL="0" indent="0">
              <a:spcBef>
                <a:spcPts val="0"/>
              </a:spcBef>
              <a:buNone/>
            </a:pPr>
            <a:endParaRPr lang="en-IE" sz="2200" dirty="0"/>
          </a:p>
          <a:p>
            <a:pPr marL="0" indent="0">
              <a:spcBef>
                <a:spcPts val="0"/>
              </a:spcBef>
              <a:buNone/>
            </a:pPr>
            <a:r>
              <a:rPr lang="en-IE" sz="2200" b="1" i="1" dirty="0"/>
              <a:t>How can you lessen pressure on friends to post or be online?</a:t>
            </a:r>
          </a:p>
          <a:p>
            <a:pPr marL="0" indent="0">
              <a:spcBef>
                <a:spcPts val="0"/>
              </a:spcBef>
              <a:buNone/>
            </a:pPr>
            <a:endParaRPr lang="en-IE" sz="2200" dirty="0"/>
          </a:p>
        </p:txBody>
      </p:sp>
      <p:sp>
        <p:nvSpPr>
          <p:cNvPr id="22" name="Title 1"/>
          <p:cNvSpPr>
            <a:spLocks noGrp="1"/>
          </p:cNvSpPr>
          <p:nvPr>
            <p:ph type="title"/>
          </p:nvPr>
        </p:nvSpPr>
        <p:spPr>
          <a:xfrm>
            <a:off x="611561" y="684000"/>
            <a:ext cx="8136904" cy="864096"/>
          </a:xfrm>
        </p:spPr>
        <p:txBody>
          <a:bodyPr>
            <a:noAutofit/>
          </a:bodyPr>
          <a:lstStyle/>
          <a:p>
            <a:pPr algn="l"/>
            <a:r>
              <a:rPr lang="en-IE" sz="3000" dirty="0"/>
              <a:t>How can you </a:t>
            </a:r>
            <a:r>
              <a:rPr lang="en-IE" sz="3000" b="1" dirty="0"/>
              <a:t>support</a:t>
            </a:r>
            <a:r>
              <a:rPr lang="en-IE" sz="3000" dirty="0"/>
              <a:t> each other?</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968865673"/>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1"/>
          <p:cNvSpPr>
            <a:spLocks noGrp="1"/>
          </p:cNvSpPr>
          <p:nvPr>
            <p:ph type="title"/>
          </p:nvPr>
        </p:nvSpPr>
        <p:spPr>
          <a:xfrm>
            <a:off x="611561" y="684000"/>
            <a:ext cx="8136904" cy="864096"/>
          </a:xfrm>
        </p:spPr>
        <p:txBody>
          <a:bodyPr>
            <a:noAutofit/>
          </a:bodyPr>
          <a:lstStyle/>
          <a:p>
            <a:pPr algn="l"/>
            <a:r>
              <a:rPr lang="en-IE" sz="3000" b="1" dirty="0"/>
              <a:t>Just Be Yourself</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
        <p:nvSpPr>
          <p:cNvPr id="2" name="TextBox 1"/>
          <p:cNvSpPr txBox="1"/>
          <p:nvPr/>
        </p:nvSpPr>
        <p:spPr>
          <a:xfrm>
            <a:off x="4716016" y="1634024"/>
            <a:ext cx="2232248" cy="1938992"/>
          </a:xfrm>
          <a:prstGeom prst="rect">
            <a:avLst/>
          </a:prstGeom>
          <a:noFill/>
        </p:spPr>
        <p:txBody>
          <a:bodyPr wrap="square" rtlCol="0">
            <a:spAutoFit/>
          </a:bodyPr>
          <a:lstStyle/>
          <a:p>
            <a:pPr algn="ctr"/>
            <a:r>
              <a:rPr lang="en-US" sz="2000" b="1" dirty="0"/>
              <a:t>Reminder: </a:t>
            </a:r>
          </a:p>
          <a:p>
            <a:pPr algn="ctr"/>
            <a:r>
              <a:rPr lang="en-US" sz="2000" dirty="0"/>
              <a:t>Go back to the </a:t>
            </a:r>
          </a:p>
          <a:p>
            <a:pPr algn="ctr"/>
            <a:r>
              <a:rPr lang="en-US" sz="2000" dirty="0"/>
              <a:t>5 things you would like to try</a:t>
            </a:r>
          </a:p>
          <a:p>
            <a:pPr algn="ctr"/>
            <a:endParaRPr lang="en-US" sz="2000" dirty="0"/>
          </a:p>
          <a:p>
            <a:pPr algn="ctr"/>
            <a:endParaRPr lang="en-US" sz="2000" dirty="0"/>
          </a:p>
        </p:txBody>
      </p:sp>
      <p:sp>
        <p:nvSpPr>
          <p:cNvPr id="3" name="TextBox 2"/>
          <p:cNvSpPr txBox="1"/>
          <p:nvPr/>
        </p:nvSpPr>
        <p:spPr>
          <a:xfrm>
            <a:off x="6588224" y="3742000"/>
            <a:ext cx="1944216" cy="1631216"/>
          </a:xfrm>
          <a:prstGeom prst="rect">
            <a:avLst/>
          </a:prstGeom>
          <a:noFill/>
        </p:spPr>
        <p:txBody>
          <a:bodyPr wrap="square" rtlCol="0">
            <a:spAutoFit/>
          </a:bodyPr>
          <a:lstStyle/>
          <a:p>
            <a:pPr algn="ctr"/>
            <a:r>
              <a:rPr lang="en-US" sz="2000" b="1" dirty="0"/>
              <a:t>NOTE TO SELF!</a:t>
            </a:r>
            <a:endParaRPr lang="en-US" sz="2000" dirty="0"/>
          </a:p>
          <a:p>
            <a:pPr algn="ctr"/>
            <a:r>
              <a:rPr lang="en-US" sz="2000" dirty="0"/>
              <a:t>Set a reminder…</a:t>
            </a:r>
          </a:p>
          <a:p>
            <a:pPr algn="ctr"/>
            <a:r>
              <a:rPr lang="en-US" sz="2000" dirty="0"/>
              <a:t>in your diary or someplace you’ll notice it</a:t>
            </a:r>
          </a:p>
        </p:txBody>
      </p:sp>
      <p:sp>
        <p:nvSpPr>
          <p:cNvPr id="21" name="Content Placeholder 2"/>
          <p:cNvSpPr>
            <a:spLocks noGrp="1"/>
          </p:cNvSpPr>
          <p:nvPr/>
        </p:nvSpPr>
        <p:spPr>
          <a:xfrm>
            <a:off x="611560" y="2060848"/>
            <a:ext cx="5904656"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800" i="1" dirty="0"/>
              <a:t>Have you tried any yet?</a:t>
            </a:r>
          </a:p>
          <a:p>
            <a:pPr marL="0" indent="0">
              <a:spcBef>
                <a:spcPts val="0"/>
              </a:spcBef>
              <a:buNone/>
            </a:pPr>
            <a:endParaRPr lang="en-IE" sz="2200" b="1" i="1" dirty="0"/>
          </a:p>
          <a:p>
            <a:pPr marL="0" indent="0">
              <a:spcBef>
                <a:spcPts val="0"/>
              </a:spcBef>
              <a:buNone/>
            </a:pPr>
            <a:endParaRPr lang="en-IE" sz="2200" b="1" i="1" dirty="0"/>
          </a:p>
          <a:p>
            <a:pPr marL="0" indent="0">
              <a:spcBef>
                <a:spcPts val="0"/>
              </a:spcBef>
              <a:buNone/>
            </a:pPr>
            <a:endParaRPr lang="en-IE" sz="2200" b="1" i="1" dirty="0"/>
          </a:p>
          <a:p>
            <a:pPr marL="0" indent="0">
              <a:spcBef>
                <a:spcPts val="0"/>
              </a:spcBef>
              <a:buNone/>
            </a:pPr>
            <a:endParaRPr lang="en-IE" sz="2200" b="1" i="1" dirty="0"/>
          </a:p>
          <a:p>
            <a:pPr marL="0" indent="0">
              <a:spcBef>
                <a:spcPts val="0"/>
              </a:spcBef>
              <a:buNone/>
            </a:pPr>
            <a:r>
              <a:rPr lang="en-IE" sz="2800" b="1" i="1" dirty="0"/>
              <a:t>What could you do...    </a:t>
            </a:r>
            <a:endParaRPr lang="en-IE" sz="2800" i="1" dirty="0"/>
          </a:p>
          <a:p>
            <a:pPr marL="0" indent="0">
              <a:spcBef>
                <a:spcPts val="0"/>
              </a:spcBef>
              <a:buNone/>
            </a:pPr>
            <a:r>
              <a:rPr lang="en-IE" sz="2800" i="1" dirty="0"/>
              <a:t>This Week? This Month? </a:t>
            </a:r>
            <a:br>
              <a:rPr lang="en-IE" sz="2800" i="1" dirty="0"/>
            </a:br>
            <a:r>
              <a:rPr lang="en-IE" sz="2800" i="1" dirty="0"/>
              <a:t>In the next 6 Months?</a:t>
            </a:r>
          </a:p>
          <a:p>
            <a:pPr marL="0" indent="0">
              <a:spcBef>
                <a:spcPts val="0"/>
              </a:spcBef>
              <a:buNone/>
            </a:pPr>
            <a:endParaRPr lang="en-IE" sz="2800" i="1" dirty="0"/>
          </a:p>
          <a:p>
            <a:pPr marL="0" indent="0">
              <a:spcBef>
                <a:spcPts val="0"/>
              </a:spcBef>
              <a:buNone/>
            </a:pPr>
            <a:r>
              <a:rPr lang="en-IE" sz="2800" i="1" dirty="0"/>
              <a:t> </a:t>
            </a:r>
            <a:endParaRPr lang="en-IE" sz="2800" dirty="0"/>
          </a:p>
        </p:txBody>
      </p:sp>
      <p:pic>
        <p:nvPicPr>
          <p:cNvPr id="17" name="Picture 16" descr="wink.jpg"/>
          <p:cNvPicPr>
            <a:picLocks noChangeAspect="1"/>
          </p:cNvPicPr>
          <p:nvPr/>
        </p:nvPicPr>
        <p:blipFill>
          <a:blip r:embed="rId4" cstate="print"/>
          <a:stretch>
            <a:fillRect/>
          </a:stretch>
        </p:blipFill>
        <p:spPr>
          <a:xfrm>
            <a:off x="4716016" y="3861048"/>
            <a:ext cx="1440160" cy="1440160"/>
          </a:xfrm>
          <a:prstGeom prst="rect">
            <a:avLst/>
          </a:prstGeom>
        </p:spPr>
      </p:pic>
    </p:spTree>
    <p:extLst>
      <p:ext uri="{BB962C8B-B14F-4D97-AF65-F5344CB8AC3E}">
        <p14:creationId xmlns:p14="http://schemas.microsoft.com/office/powerpoint/2010/main" val="3222941976"/>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Content Placeholder 2"/>
          <p:cNvSpPr>
            <a:spLocks noGrp="1"/>
          </p:cNvSpPr>
          <p:nvPr/>
        </p:nvSpPr>
        <p:spPr>
          <a:xfrm>
            <a:off x="611560" y="2060848"/>
            <a:ext cx="5976664"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E" sz="2800" i="1" dirty="0"/>
              <a:t>What is Self Talk?</a:t>
            </a:r>
          </a:p>
          <a:p>
            <a:pPr marL="0" indent="0">
              <a:spcBef>
                <a:spcPts val="0"/>
              </a:spcBef>
              <a:buNone/>
            </a:pPr>
            <a:endParaRPr lang="en-IE" sz="2800" i="1" dirty="0"/>
          </a:p>
          <a:p>
            <a:pPr marL="0" indent="0">
              <a:spcBef>
                <a:spcPts val="0"/>
              </a:spcBef>
              <a:buNone/>
            </a:pPr>
            <a:endParaRPr lang="en-IE" sz="2800" i="1" dirty="0"/>
          </a:p>
          <a:p>
            <a:pPr marL="0" indent="0">
              <a:spcBef>
                <a:spcPts val="0"/>
              </a:spcBef>
              <a:buNone/>
            </a:pPr>
            <a:endParaRPr lang="en-IE" sz="2800" i="1" dirty="0"/>
          </a:p>
          <a:p>
            <a:pPr marL="0" indent="0">
              <a:spcBef>
                <a:spcPts val="0"/>
              </a:spcBef>
              <a:buNone/>
            </a:pPr>
            <a:endParaRPr lang="en-IE" sz="2800" i="1" dirty="0"/>
          </a:p>
          <a:p>
            <a:pPr marL="0" indent="0">
              <a:spcBef>
                <a:spcPts val="0"/>
              </a:spcBef>
              <a:buNone/>
            </a:pPr>
            <a:r>
              <a:rPr lang="en-IE" sz="2800" i="1" dirty="0"/>
              <a:t>Does everyone have self talk?</a:t>
            </a:r>
          </a:p>
          <a:p>
            <a:pPr marL="0" indent="0">
              <a:spcBef>
                <a:spcPts val="0"/>
              </a:spcBef>
              <a:buNone/>
            </a:pPr>
            <a:endParaRPr lang="en-IE" sz="2800" i="1" dirty="0"/>
          </a:p>
          <a:p>
            <a:pPr marL="0" indent="0">
              <a:spcBef>
                <a:spcPts val="0"/>
              </a:spcBef>
              <a:buNone/>
            </a:pPr>
            <a:endParaRPr lang="en-IE" sz="2800" i="1" dirty="0"/>
          </a:p>
        </p:txBody>
      </p:sp>
      <p:sp>
        <p:nvSpPr>
          <p:cNvPr id="22" name="Title 1"/>
          <p:cNvSpPr>
            <a:spLocks noGrp="1"/>
          </p:cNvSpPr>
          <p:nvPr>
            <p:ph type="title"/>
          </p:nvPr>
        </p:nvSpPr>
        <p:spPr>
          <a:xfrm>
            <a:off x="611561" y="684000"/>
            <a:ext cx="8136904" cy="864096"/>
          </a:xfrm>
        </p:spPr>
        <p:txBody>
          <a:bodyPr>
            <a:noAutofit/>
          </a:bodyPr>
          <a:lstStyle/>
          <a:p>
            <a:pPr algn="l"/>
            <a:r>
              <a:rPr lang="en-IE" sz="3000" b="1" dirty="0"/>
              <a:t>Self Talk</a:t>
            </a:r>
          </a:p>
        </p:txBody>
      </p:sp>
      <p:sp>
        <p:nvSpPr>
          <p:cNvPr id="5" name="AutoShape 2" descr="Image result for body image quotes from male celebri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Image result for body image quotes from male celebri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6" descr="Image result for channing tatum quote magic mik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8" descr="Image result for channing tatum quote magic mike bod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4" name="Group 13"/>
          <p:cNvGrpSpPr/>
          <p:nvPr/>
        </p:nvGrpSpPr>
        <p:grpSpPr>
          <a:xfrm>
            <a:off x="323528" y="6309320"/>
            <a:ext cx="8496944" cy="313011"/>
            <a:chOff x="323528" y="6309320"/>
            <a:chExt cx="8496944" cy="313011"/>
          </a:xfrm>
        </p:grpSpPr>
        <p:sp>
          <p:nvSpPr>
            <p:cNvPr id="15" name="Footer Placeholder 2"/>
            <p:cNvSpPr txBox="1">
              <a:spLocks/>
            </p:cNvSpPr>
            <p:nvPr/>
          </p:nvSpPr>
          <p:spPr>
            <a:xfrm>
              <a:off x="323528" y="6309321"/>
              <a:ext cx="352839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dirty="0"/>
                <a:t>#MoreThanASelfie Programme © Bodywhys 2020</a:t>
              </a:r>
            </a:p>
          </p:txBody>
        </p:sp>
        <p:sp>
          <p:nvSpPr>
            <p:cNvPr id="16" name="Footer Placeholder 2"/>
            <p:cNvSpPr txBox="1">
              <a:spLocks/>
            </p:cNvSpPr>
            <p:nvPr/>
          </p:nvSpPr>
          <p:spPr>
            <a:xfrm>
              <a:off x="7452320" y="6309320"/>
              <a:ext cx="1368152" cy="31301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dirty="0"/>
                <a:t>www.bodywhys.ie</a:t>
              </a:r>
            </a:p>
          </p:txBody>
        </p:sp>
      </p:grpSp>
    </p:spTree>
    <p:extLst>
      <p:ext uri="{BB962C8B-B14F-4D97-AF65-F5344CB8AC3E}">
        <p14:creationId xmlns:p14="http://schemas.microsoft.com/office/powerpoint/2010/main" val="1514777541"/>
      </p:ext>
    </p:extLst>
  </p:cSld>
  <p:clrMapOvr>
    <a:masterClrMapping/>
  </p:clrMapOvr>
  <p:transition spd="slow">
    <p:comb/>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1028</Words>
  <Application>Microsoft Office PowerPoint</Application>
  <PresentationFormat>On-screen Show (4:3)</PresentationFormat>
  <Paragraphs>140</Paragraphs>
  <Slides>20</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Trying to fit in</vt:lpstr>
      <vt:lpstr>Trying to fit in</vt:lpstr>
      <vt:lpstr>Pressure on Body Image</vt:lpstr>
      <vt:lpstr>How can you support each other?</vt:lpstr>
      <vt:lpstr>Just Be Yourself</vt:lpstr>
      <vt:lpstr>Self Talk</vt:lpstr>
      <vt:lpstr>PowerPoint Presentation</vt:lpstr>
      <vt:lpstr>Self Talk - What we think/say to ourselves in our minds</vt:lpstr>
      <vt:lpstr>Self Talk – Everyone has Self Talk</vt:lpstr>
      <vt:lpstr>Self Talk</vt:lpstr>
      <vt:lpstr>The way you talk to yourself and how you think about things can have a direct effect on how you feel</vt:lpstr>
      <vt:lpstr>Each group pick an example of a situation that would be difficult to deal with and fill it in on the chart below</vt:lpstr>
      <vt:lpstr>Things to think about before the next lesson  </vt:lpstr>
      <vt:lpstr>Body Image is only 1 part of who we are</vt:lpstr>
      <vt:lpstr>Look out for each other</vt:lpstr>
      <vt:lpstr>Supports for tough times: Remember no matter what your concern, there is always someone who can help </vt:lpstr>
      <vt:lpstr>Visit www.bodywhys.ie for more information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with The Strypes on Body Image</dc:title>
  <dc:creator>youthdevelopment</dc:creator>
  <cp:lastModifiedBy>elaine archbold</cp:lastModifiedBy>
  <cp:revision>193</cp:revision>
  <cp:lastPrinted>2018-08-14T14:19:55Z</cp:lastPrinted>
  <dcterms:created xsi:type="dcterms:W3CDTF">2017-06-13T09:21:31Z</dcterms:created>
  <dcterms:modified xsi:type="dcterms:W3CDTF">2020-09-09T17:34:37Z</dcterms:modified>
</cp:coreProperties>
</file>