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2" r:id="rId2"/>
    <p:sldId id="305" r:id="rId3"/>
    <p:sldId id="258" r:id="rId4"/>
    <p:sldId id="302" r:id="rId5"/>
    <p:sldId id="303" r:id="rId6"/>
    <p:sldId id="304" r:id="rId7"/>
    <p:sldId id="312" r:id="rId8"/>
    <p:sldId id="272" r:id="rId9"/>
    <p:sldId id="307" r:id="rId10"/>
    <p:sldId id="308" r:id="rId11"/>
    <p:sldId id="310" r:id="rId12"/>
    <p:sldId id="261" r:id="rId13"/>
    <p:sldId id="313" r:id="rId14"/>
    <p:sldId id="301" r:id="rId15"/>
    <p:sldId id="279" r:id="rId16"/>
    <p:sldId id="262" r:id="rId17"/>
    <p:sldId id="278" r:id="rId18"/>
    <p:sldId id="277" r:id="rId19"/>
    <p:sldId id="293" r:id="rId20"/>
    <p:sldId id="290" r:id="rId21"/>
    <p:sldId id="311" r:id="rId22"/>
    <p:sldId id="296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4660"/>
  </p:normalViewPr>
  <p:slideViewPr>
    <p:cSldViewPr>
      <p:cViewPr varScale="1">
        <p:scale>
          <a:sx n="72" d="100"/>
          <a:sy n="72" d="100"/>
        </p:scale>
        <p:origin x="1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6721-E984-4D13-92F7-A2AAC8824BC2}" type="datetimeFigureOut">
              <a:rPr lang="en-IE" smtClean="0"/>
              <a:pPr/>
              <a:t>03/09/2020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7AD03-2D13-4D76-B8FD-EA51226963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9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1368F-DA7B-452C-8BFE-92EB673B23EF}" type="datetimeFigureOut">
              <a:rPr lang="en-IE" smtClean="0"/>
              <a:t>03/09/2020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E0CD-F5C0-4DD5-BA13-0F8E02E60F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9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808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5A137-71AA-4108-B503-DCF95592A708}" type="datetime1">
              <a:rPr lang="en-IE" smtClean="0"/>
              <a:t>03/09/2020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880F-B648-4FDE-8483-B912EEA18B64}" type="datetime1">
              <a:rPr lang="en-IE" smtClean="0"/>
              <a:t>03/09/2020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58188-93BC-4086-98F1-A0FF52F603C4}" type="datetime1">
              <a:rPr lang="en-IE" smtClean="0"/>
              <a:t>03/09/2020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5107DF-5CD4-4BED-A13B-598AD1C5FEC5}" type="datetime1">
              <a:rPr lang="en-IE" smtClean="0"/>
              <a:t>03/09/2020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85E2D-4FEE-4838-A800-F406619E9C07}" type="datetime1">
              <a:rPr lang="en-IE" smtClean="0"/>
              <a:t>03/09/2020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89FFBC-9326-474E-9F08-4A490A4898C0}" type="datetime1">
              <a:rPr lang="en-IE" smtClean="0"/>
              <a:t>03/09/2020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8C048-0D1E-4514-8DB7-50133B494D6F}" type="datetime1">
              <a:rPr lang="en-IE" smtClean="0"/>
              <a:t>03/09/2020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F97EA-4241-434D-92E0-A32C91743310}" type="datetime1">
              <a:rPr lang="en-IE" smtClean="0"/>
              <a:t>03/09/2020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FA98B-5F2A-43C1-8FB0-D09804B6BC70}" type="datetime1">
              <a:rPr lang="en-IE" smtClean="0"/>
              <a:t>03/09/2020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11A604-BFA8-4E75-9FCD-2C18D4C7CF3E}" type="datetime1">
              <a:rPr lang="en-IE" smtClean="0"/>
              <a:t>03/09/2020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FHbruKEm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FYCKipyZi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iYhCn0jf46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LjARO3uYQ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eg"/><Relationship Id="rId18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hyperlink" Target="http://spunout.ie/help/service/childline" TargetMode="External"/><Relationship Id="rId12" Type="http://schemas.openxmlformats.org/officeDocument/2006/relationships/image" Target="../media/image30.png"/><Relationship Id="rId17" Type="http://schemas.openxmlformats.org/officeDocument/2006/relationships/hyperlink" Target="http://spunout.ie/help/service/drugs-alcohol-helpline" TargetMode="External"/><Relationship Id="rId2" Type="http://schemas.openxmlformats.org/officeDocument/2006/relationships/image" Target="../media/image18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://spunout.ie/help/service/aware" TargetMode="External"/><Relationship Id="rId5" Type="http://schemas.openxmlformats.org/officeDocument/2006/relationships/hyperlink" Target="http://spunout.ie/help/service/samaritans-dublin" TargetMode="External"/><Relationship Id="rId15" Type="http://schemas.openxmlformats.org/officeDocument/2006/relationships/image" Target="../media/image32.jpeg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hyperlink" Target="http://spunout.ie/help/service/belong-to.org" TargetMode="External"/><Relationship Id="rId14" Type="http://schemas.openxmlformats.org/officeDocument/2006/relationships/hyperlink" Target="http://spunout.ie/help/service/positive-options.i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1560" y="5229200"/>
            <a:ext cx="7992888" cy="313011"/>
            <a:chOff x="611560" y="6309320"/>
            <a:chExt cx="7992888" cy="313011"/>
          </a:xfrm>
        </p:grpSpPr>
        <p:sp>
          <p:nvSpPr>
            <p:cNvPr id="5" name="Footer Placeholder 2"/>
            <p:cNvSpPr txBox="1">
              <a:spLocks/>
            </p:cNvSpPr>
            <p:nvPr/>
          </p:nvSpPr>
          <p:spPr>
            <a:xfrm>
              <a:off x="611560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>
                  <a:solidFill>
                    <a:schemeClr val="tx1"/>
                  </a:solidFill>
                </a:rPr>
                <a:t>#MoreThanASelfie Programme © Bodywhys 2020</a:t>
              </a: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>
            <a:xfrm>
              <a:off x="7236296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>
                  <a:solidFill>
                    <a:schemeClr val="tx1"/>
                  </a:solidFill>
                </a:rPr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658389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W 1st year. L1 - Slide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7848432" cy="728776"/>
          </a:xfrm>
        </p:spPr>
        <p:txBody>
          <a:bodyPr/>
          <a:lstStyle/>
          <a:p>
            <a:pPr algn="l"/>
            <a:r>
              <a:rPr lang="en-IE" sz="3000" b="1" dirty="0"/>
              <a:t>Video 1: </a:t>
            </a:r>
            <a:r>
              <a:rPr lang="en-IE" sz="3000" i="1" dirty="0"/>
              <a:t>Are you living an Insta-lie?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C0C67B-3645-46B5-AD02-ED544A6B2DBA}"/>
              </a:ext>
            </a:extLst>
          </p:cNvPr>
          <p:cNvGrpSpPr/>
          <p:nvPr/>
        </p:nvGrpSpPr>
        <p:grpSpPr>
          <a:xfrm>
            <a:off x="467544" y="3392898"/>
            <a:ext cx="2376264" cy="2376264"/>
            <a:chOff x="467544" y="3743369"/>
            <a:chExt cx="2376264" cy="2376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02F5FD-8CAA-4CDE-8FFF-EF4888DB7D0D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14" name="Graphic 13" descr="Laptop">
                <a:hlinkClick r:id="rId3"/>
                <a:extLst>
                  <a:ext uri="{FF2B5EF4-FFF2-40B4-BE49-F238E27FC236}">
                    <a16:creationId xmlns:a16="http://schemas.microsoft.com/office/drawing/2014/main" id="{6D5DF0BF-F447-4630-8F34-3C21A32A8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5BE0045-F50F-4920-92A3-EFE542233E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7624" y="3645024"/>
                <a:ext cx="1224136" cy="800100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EC54B-A504-4C89-897B-62CACF6E89C6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hlinkClick r:id="rId3"/>
                </a:rPr>
                <a:t>Watch the video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71608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8424496" cy="1016808"/>
          </a:xfrm>
        </p:spPr>
        <p:txBody>
          <a:bodyPr>
            <a:noAutofit/>
          </a:bodyPr>
          <a:lstStyle/>
          <a:p>
            <a:pPr algn="l"/>
            <a:r>
              <a:rPr lang="en-IE" sz="2800" i="1" dirty="0"/>
              <a:t>We spoke to group of young Irish guys who grew up in the public eye about body image and social media…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	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75656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i="1" dirty="0"/>
              <a:t>Who are they?</a:t>
            </a:r>
          </a:p>
          <a:p>
            <a:r>
              <a:rPr lang="en-IE" sz="2200" i="1" dirty="0"/>
              <a:t>The Strypes band shot to success in 2010 with members age 13-15 at the time. They achieved worldwide fame and performed to packed audiences in Japan, South America, Australia and Europe. The band split in November 2018.   </a:t>
            </a:r>
          </a:p>
        </p:txBody>
      </p:sp>
    </p:spTree>
    <p:extLst>
      <p:ext uri="{BB962C8B-B14F-4D97-AF65-F5344CB8AC3E}">
        <p14:creationId xmlns:p14="http://schemas.microsoft.com/office/powerpoint/2010/main" val="802385407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W 1st year. L1 - Slide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8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6059016" cy="778098"/>
          </a:xfrm>
        </p:spPr>
        <p:txBody>
          <a:bodyPr>
            <a:normAutofit/>
          </a:bodyPr>
          <a:lstStyle/>
          <a:p>
            <a:pPr algn="l"/>
            <a:r>
              <a:rPr lang="en-IE" sz="3000" b="1" dirty="0"/>
              <a:t>Video 2: </a:t>
            </a:r>
            <a:r>
              <a:rPr lang="en-IE" sz="3000" i="1" dirty="0"/>
              <a:t>Social Media Myths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3365FD-8C8E-4F14-88B3-E7DE849E62D3}"/>
              </a:ext>
            </a:extLst>
          </p:cNvPr>
          <p:cNvGrpSpPr/>
          <p:nvPr/>
        </p:nvGrpSpPr>
        <p:grpSpPr>
          <a:xfrm>
            <a:off x="107504" y="3691033"/>
            <a:ext cx="2376264" cy="2376264"/>
            <a:chOff x="467544" y="3743369"/>
            <a:chExt cx="2376264" cy="2376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917C20-00CB-45E4-AA11-C6BAAA6E9328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14" name="Graphic 13" descr="Laptop">
                <a:hlinkClick r:id="rId3"/>
                <a:extLst>
                  <a:ext uri="{FF2B5EF4-FFF2-40B4-BE49-F238E27FC236}">
                    <a16:creationId xmlns:a16="http://schemas.microsoft.com/office/drawing/2014/main" id="{3B8AC869-1ACB-4D22-BC6D-65581A4D5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44E5CBB-E678-405A-88E7-BB13E95C9D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7624" y="3645024"/>
                <a:ext cx="1224136" cy="800100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F84B54-5ACA-40A5-99B6-2CA8D2B427F2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hlinkClick r:id="rId3"/>
                </a:rPr>
                <a:t>Watch the video</a:t>
              </a:r>
              <a:endParaRPr lang="en-IE" dirty="0"/>
            </a:p>
          </p:txBody>
        </p:sp>
      </p:grp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8424496" cy="1016808"/>
          </a:xfrm>
        </p:spPr>
        <p:txBody>
          <a:bodyPr>
            <a:noAutofit/>
          </a:bodyPr>
          <a:lstStyle/>
          <a:p>
            <a:pPr algn="l"/>
            <a:r>
              <a:rPr lang="en-IE" sz="2800" dirty="0"/>
              <a:t>What preparation may have gone into creating the photo used in the advertisement below?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	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78568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W 1st year. L1 - Slide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000" y="684000"/>
            <a:ext cx="7848432" cy="7287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000" b="1" dirty="0"/>
              <a:t>Video 3: </a:t>
            </a:r>
            <a:r>
              <a:rPr lang="en-IE" sz="3000" i="1" dirty="0"/>
              <a:t>Notice the media beauty techniques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1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99536D-6F09-4F2B-BF38-5F482A1BB11B}"/>
              </a:ext>
            </a:extLst>
          </p:cNvPr>
          <p:cNvGrpSpPr/>
          <p:nvPr/>
        </p:nvGrpSpPr>
        <p:grpSpPr>
          <a:xfrm>
            <a:off x="755576" y="2669257"/>
            <a:ext cx="2376264" cy="2376264"/>
            <a:chOff x="467544" y="3743369"/>
            <a:chExt cx="2376264" cy="23762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FA2D30-A992-485A-B7D4-9AD2DEDEF414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16" name="Graphic 15" descr="Laptop">
                <a:hlinkClick r:id="rId4"/>
                <a:extLst>
                  <a:ext uri="{FF2B5EF4-FFF2-40B4-BE49-F238E27FC236}">
                    <a16:creationId xmlns:a16="http://schemas.microsoft.com/office/drawing/2014/main" id="{1C421745-EF21-425A-9EB4-E9E89478C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776CF41-1639-43D1-B777-9423C29D0D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7624" y="3645024"/>
                <a:ext cx="1224136" cy="8001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7D57E5-618F-4C2D-8AD9-3416200AA988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hlinkClick r:id="rId4"/>
                </a:rPr>
                <a:t>Watch the video</a:t>
              </a:r>
              <a:endParaRPr lang="en-IE" dirty="0"/>
            </a:p>
          </p:txBody>
        </p:sp>
      </p:grpSp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W 1st year. L1 - Slide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7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4608512" cy="764704"/>
          </a:xfrm>
        </p:spPr>
        <p:txBody>
          <a:bodyPr>
            <a:normAutofit/>
          </a:bodyPr>
          <a:lstStyle/>
          <a:p>
            <a:pPr algn="l"/>
            <a:r>
              <a:rPr lang="en-IE" sz="3000" dirty="0"/>
              <a:t>Real or Marketing?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8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1560" y="213285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E" sz="2400" dirty="0"/>
              <a:t>We know that the advertisements we see on billboards have been professionally styled and edited, but what about </a:t>
            </a:r>
            <a:r>
              <a:rPr lang="en-IE" sz="2400" b="1" dirty="0"/>
              <a:t>online</a:t>
            </a:r>
            <a:r>
              <a:rPr lang="en-IE" sz="2400" dirty="0"/>
              <a:t>?</a:t>
            </a:r>
          </a:p>
          <a:p>
            <a:pPr>
              <a:buNone/>
            </a:pPr>
            <a:endParaRPr lang="en-IE" sz="2400" dirty="0"/>
          </a:p>
          <a:p>
            <a:pPr>
              <a:buNone/>
            </a:pPr>
            <a:r>
              <a:rPr lang="en-IE" sz="2400" dirty="0"/>
              <a:t>Can celebrities make money from advertising on social media? </a:t>
            </a:r>
            <a:r>
              <a:rPr lang="en-IE" sz="2400" b="1" dirty="0"/>
              <a:t>How</a:t>
            </a:r>
            <a:r>
              <a:rPr lang="en-IE" sz="2400" dirty="0"/>
              <a:t>?</a:t>
            </a:r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W 1st year. L1 - Slide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4544" y="5373216"/>
            <a:ext cx="9144000" cy="7529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IE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612000" y="684000"/>
            <a:ext cx="6059016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000" b="1" dirty="0"/>
              <a:t>Video 4: </a:t>
            </a:r>
            <a:r>
              <a:rPr lang="en-IE" sz="3000" i="1" dirty="0"/>
              <a:t>Real or Marketing?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4BF12E-883D-4FA4-A9F7-8D5FFEF781D6}"/>
              </a:ext>
            </a:extLst>
          </p:cNvPr>
          <p:cNvGrpSpPr/>
          <p:nvPr/>
        </p:nvGrpSpPr>
        <p:grpSpPr>
          <a:xfrm>
            <a:off x="84649" y="3697388"/>
            <a:ext cx="2376264" cy="2376264"/>
            <a:chOff x="467544" y="3743369"/>
            <a:chExt cx="2376264" cy="23762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47319B-16C1-4D47-B367-6B761165ED30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15" name="Graphic 14" descr="Laptop">
                <a:hlinkClick r:id="rId3"/>
                <a:extLst>
                  <a:ext uri="{FF2B5EF4-FFF2-40B4-BE49-F238E27FC236}">
                    <a16:creationId xmlns:a16="http://schemas.microsoft.com/office/drawing/2014/main" id="{C0751D54-AFDA-4FFA-8BC1-2117DA95C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0F4805D-6E91-4FD4-A9CF-421C0C52C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7624" y="3645024"/>
                <a:ext cx="1224136" cy="80010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F5382-E918-44A8-8F92-CA6390F5C975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hlinkClick r:id="rId3"/>
                </a:rPr>
                <a:t>Watch the video</a:t>
              </a:r>
              <a:endParaRPr lang="en-IE" dirty="0"/>
            </a:p>
          </p:txBody>
        </p:sp>
      </p:grp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W 1st year. L1 - Slide0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4608512" cy="764704"/>
          </a:xfrm>
        </p:spPr>
        <p:txBody>
          <a:bodyPr>
            <a:normAutofit/>
          </a:bodyPr>
          <a:lstStyle/>
          <a:p>
            <a:pPr algn="l"/>
            <a:r>
              <a:rPr lang="en-IE" sz="3000" dirty="0"/>
              <a:t>Real or Marketing?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1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W 1st year. L1 - Slide0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ttp://i.dailymail.co.uk/i/pix/2015/10/22/17/2DAB3A6100000578-3284750-image-m-2_14455315095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536527" cy="2101454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7920440" cy="764704"/>
          </a:xfrm>
        </p:spPr>
        <p:txBody>
          <a:bodyPr>
            <a:normAutofit fontScale="90000"/>
          </a:bodyPr>
          <a:lstStyle/>
          <a:p>
            <a:pPr algn="l"/>
            <a:r>
              <a:rPr lang="en-IE" sz="3000" b="1" dirty="0"/>
              <a:t>‘Spot the differences’ </a:t>
            </a:r>
            <a:r>
              <a:rPr lang="en-IE" sz="3000" dirty="0"/>
              <a:t>in the before and after images:</a:t>
            </a: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W 1st year. L1 - Slide0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28800"/>
            <a:ext cx="6207646" cy="206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44001"/>
            <a:ext cx="3684679" cy="242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005064"/>
            <a:ext cx="3779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/>
              <a:t>Try and notice the images you see this week and remember how these flawless images are created.  They are not real.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7920440" cy="864096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Every day we see photos of celebrities who have had their body shape, skin and hair photo-shopped to look like perfection.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1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49113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W 1st year. L1 - Slide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4000"/>
            <a:ext cx="8064896" cy="892696"/>
          </a:xfrm>
        </p:spPr>
        <p:txBody>
          <a:bodyPr/>
          <a:lstStyle/>
          <a:p>
            <a:pPr>
              <a:buNone/>
            </a:pPr>
            <a:r>
              <a:rPr lang="en-IE" sz="3000" dirty="0"/>
              <a:t>What is Body Image?</a:t>
            </a:r>
          </a:p>
          <a:p>
            <a:pPr algn="ctr">
              <a:buNone/>
            </a:pPr>
            <a:endParaRPr lang="en-IE" sz="4400" dirty="0"/>
          </a:p>
          <a:p>
            <a:pPr algn="ctr">
              <a:buNone/>
            </a:pPr>
            <a:endParaRPr lang="en-IE" sz="4400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</p:spTree>
    <p:extLst>
      <p:ext uri="{BB962C8B-B14F-4D97-AF65-F5344CB8AC3E}">
        <p14:creationId xmlns:p14="http://schemas.microsoft.com/office/powerpoint/2010/main" val="1565872958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8568952" cy="864096"/>
          </a:xfrm>
        </p:spPr>
        <p:txBody>
          <a:bodyPr>
            <a:noAutofit/>
          </a:bodyPr>
          <a:lstStyle/>
          <a:p>
            <a:pPr algn="l"/>
            <a:r>
              <a:rPr lang="en-IE" sz="3000" i="1" dirty="0">
                <a:solidFill>
                  <a:srgbClr val="000000"/>
                </a:solidFill>
              </a:rPr>
              <a:t>Things to think about before the next lesson </a:t>
            </a:r>
            <a:r>
              <a:rPr lang="en-IE" sz="3000" i="1" dirty="0">
                <a:solidFill>
                  <a:srgbClr val="000000"/>
                </a:solidFill>
                <a:sym typeface="Wingdings" pitchFamily="2" charset="2"/>
              </a:rPr>
              <a:t></a:t>
            </a:r>
            <a:br>
              <a:rPr lang="en-IE" sz="3000" i="1" dirty="0">
                <a:solidFill>
                  <a:srgbClr val="000000"/>
                </a:solidFill>
              </a:rPr>
            </a:br>
            <a:endParaRPr lang="en-IE" sz="3000" i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W 1st year. L1 - Slide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7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7992448" cy="936104"/>
          </a:xfrm>
        </p:spPr>
        <p:txBody>
          <a:bodyPr>
            <a:normAutofit/>
          </a:bodyPr>
          <a:lstStyle/>
          <a:p>
            <a:pPr algn="l"/>
            <a:r>
              <a:rPr lang="en-IE" sz="2200" b="1" dirty="0"/>
              <a:t>Supports for tough times: </a:t>
            </a:r>
            <a:r>
              <a:rPr lang="en-IE" sz="2200" dirty="0"/>
              <a:t>Remember no matter what your concern,</a:t>
            </a:r>
            <a:br>
              <a:rPr lang="en-IE" sz="2200" dirty="0"/>
            </a:br>
            <a:r>
              <a:rPr lang="en-IE" sz="2200" dirty="0"/>
              <a:t>there is always someone who can help </a:t>
            </a:r>
            <a:r>
              <a:rPr lang="en-IE" sz="2200" dirty="0">
                <a:sym typeface="Wingdings" panose="05000000000000000000" pitchFamily="2" charset="2"/>
              </a:rPr>
              <a:t></a:t>
            </a:r>
            <a:endParaRPr lang="en-IE" sz="2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8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pic>
        <p:nvPicPr>
          <p:cNvPr id="11" name="Content Placeholder 3" descr="bodywhys imag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981" y="2037472"/>
            <a:ext cx="2382819" cy="821345"/>
          </a:xfrm>
          <a:prstGeom prst="rect">
            <a:avLst/>
          </a:prstGeom>
        </p:spPr>
      </p:pic>
      <p:pic>
        <p:nvPicPr>
          <p:cNvPr id="12" name="Picture 11" descr="spunout_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3509767"/>
            <a:ext cx="2952328" cy="615937"/>
          </a:xfrm>
          <a:prstGeom prst="rect">
            <a:avLst/>
          </a:prstGeom>
        </p:spPr>
      </p:pic>
      <p:pic>
        <p:nvPicPr>
          <p:cNvPr id="13" name="Picture 12" descr="http://spunout.ie/images/services/Samaritans-Logo-Smal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69720"/>
            <a:ext cx="2559496" cy="5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spunout.ie/images/services/ChildLine_mini.pn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037472"/>
            <a:ext cx="14042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spunout.ie/images/services/belong_to_pink_logo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037472"/>
            <a:ext cx="1280160" cy="112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spunout.ie/images/services/Aware.pn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2552" y="5205824"/>
            <a:ext cx="2327240" cy="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ReachOut.com_logo_2013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52320" y="5061808"/>
            <a:ext cx="1351566" cy="803016"/>
          </a:xfrm>
          <a:prstGeom prst="rect">
            <a:avLst/>
          </a:prstGeom>
        </p:spPr>
      </p:pic>
      <p:pic>
        <p:nvPicPr>
          <p:cNvPr id="18" name="Picture 17" descr="http://spunout.ie/images/services/PosOptions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573" y="3337411"/>
            <a:ext cx="2962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igsaw-national-logo-web.pn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20072" y="2037472"/>
            <a:ext cx="1740853" cy="720080"/>
          </a:xfrm>
          <a:prstGeom prst="rect">
            <a:avLst/>
          </a:prstGeom>
        </p:spPr>
      </p:pic>
      <p:pic>
        <p:nvPicPr>
          <p:cNvPr id="20" name="Picture 19" descr="http://spunout.ie/images/services/DrugHelpline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4773776"/>
            <a:ext cx="1638300" cy="10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145940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W 1st year. L1 - Slide0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496944" cy="1143000"/>
          </a:xfrm>
        </p:spPr>
        <p:txBody>
          <a:bodyPr/>
          <a:lstStyle/>
          <a:p>
            <a:r>
              <a:rPr lang="en-US" sz="4000" dirty="0"/>
              <a:t>Visit </a:t>
            </a:r>
            <a:r>
              <a:rPr lang="en-US" sz="4000" b="1" dirty="0" err="1"/>
              <a:t>www.bodywhys.ie</a:t>
            </a:r>
            <a:br>
              <a:rPr lang="en-US" sz="4000" b="1" dirty="0"/>
            </a:br>
            <a:r>
              <a:rPr lang="en-US" sz="4000" dirty="0"/>
              <a:t>for more information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1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2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12126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W 1st year. L1 - Slide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000" y="684000"/>
            <a:ext cx="8740159" cy="628501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How does body image affect your…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Even celebrities describe body image pressure…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92788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8229600" cy="720080"/>
          </a:xfrm>
        </p:spPr>
        <p:txBody>
          <a:bodyPr/>
          <a:lstStyle/>
          <a:p>
            <a:pPr algn="l"/>
            <a:r>
              <a:rPr lang="en-IE" sz="3000" dirty="0"/>
              <a:t>…and their advice </a:t>
            </a:r>
            <a:r>
              <a:rPr lang="en-IE" sz="3000" dirty="0">
                <a:sym typeface="Wingdings" panose="05000000000000000000" pitchFamily="2" charset="2"/>
              </a:rPr>
              <a:t></a:t>
            </a:r>
            <a:endParaRPr lang="en-IE" sz="3000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19342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W 1st year. L1 - Slide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IE" sz="3000" dirty="0"/>
              <a:t>Body Image Pressure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562627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IE" sz="3000" dirty="0"/>
              <a:t>What do young people in Ireland think?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9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3419872" y="1340768"/>
            <a:ext cx="4968552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IE" sz="2800" i="1" dirty="0"/>
          </a:p>
          <a:p>
            <a:pPr algn="ctr">
              <a:buNone/>
            </a:pPr>
            <a:r>
              <a:rPr lang="en-IE" sz="3500" i="1" dirty="0"/>
              <a:t>“72% of young people surveyed said that body image caused them difficulties in their life</a:t>
            </a:r>
            <a:r>
              <a:rPr lang="en-IE" sz="35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11828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“What’s Wrecking Your Head?”</a:t>
            </a:r>
          </a:p>
          <a:p>
            <a:r>
              <a:rPr lang="en-US" dirty="0"/>
              <a:t>Survey of 2,500 young people</a:t>
            </a:r>
          </a:p>
          <a:p>
            <a:r>
              <a:rPr lang="en-US" sz="1200" dirty="0"/>
              <a:t>(Chambers et al, 2017)</a:t>
            </a:r>
          </a:p>
        </p:txBody>
      </p:sp>
    </p:spTree>
    <p:extLst>
      <p:ext uri="{BB962C8B-B14F-4D97-AF65-F5344CB8AC3E}">
        <p14:creationId xmlns:p14="http://schemas.microsoft.com/office/powerpoint/2010/main" val="1638337576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93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/>
              <a:t>			</a:t>
            </a:r>
            <a:endParaRPr lang="en-IE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000" y="684000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dirty="0"/>
              <a:t>The influences on body image…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4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0072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Young people describe social media as a big influence on body image. 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8400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IE" sz="3000" dirty="0"/>
              <a:t>Social Media Myths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0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1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432264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610</Words>
  <Application>Microsoft Office PowerPoint</Application>
  <PresentationFormat>On-screen Show (4:3)</PresentationFormat>
  <Paragraphs>98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Even celebrities describe body image pressure…</vt:lpstr>
      <vt:lpstr>…and their advice </vt:lpstr>
      <vt:lpstr>Body Image Pressure</vt:lpstr>
      <vt:lpstr>What do young people in Ireland think?</vt:lpstr>
      <vt:lpstr>PowerPoint Presentation</vt:lpstr>
      <vt:lpstr>Social Media Myths</vt:lpstr>
      <vt:lpstr>Video 1: Are you living an Insta-lie?</vt:lpstr>
      <vt:lpstr>We spoke to group of young Irish guys who grew up in the public eye about body image and social media…</vt:lpstr>
      <vt:lpstr>Video 2: Social Media Myths</vt:lpstr>
      <vt:lpstr>What preparation may have gone into creating the photo used in the advertisement below?  </vt:lpstr>
      <vt:lpstr>PowerPoint Presentation</vt:lpstr>
      <vt:lpstr>Real or Marketing?</vt:lpstr>
      <vt:lpstr>PowerPoint Presentation</vt:lpstr>
      <vt:lpstr>Real or Marketing?</vt:lpstr>
      <vt:lpstr>‘Spot the differences’ in the before and after images:</vt:lpstr>
      <vt:lpstr>Every day we see photos of celebrities who have had their body shape, skin and hair photo-shopped to look like perfection. </vt:lpstr>
      <vt:lpstr>Things to think about before the next lesson  </vt:lpstr>
      <vt:lpstr>Supports for tough times: Remember no matter what your concern, there is always someone who can help </vt:lpstr>
      <vt:lpstr>Visit www.bodywhys.ie 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with The Strypes on Body Image</dc:title>
  <dc:creator>youthdevelopment</dc:creator>
  <cp:lastModifiedBy>elaine archbold</cp:lastModifiedBy>
  <cp:revision>124</cp:revision>
  <cp:lastPrinted>2018-08-14T14:19:55Z</cp:lastPrinted>
  <dcterms:created xsi:type="dcterms:W3CDTF">2017-06-13T09:21:31Z</dcterms:created>
  <dcterms:modified xsi:type="dcterms:W3CDTF">2020-09-03T09:46:15Z</dcterms:modified>
</cp:coreProperties>
</file>